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4481"/>
  </p:normalViewPr>
  <p:slideViewPr>
    <p:cSldViewPr snapToGrid="0" snapToObjects="1">
      <p:cViewPr varScale="1">
        <p:scale>
          <a:sx n="78" d="100"/>
          <a:sy n="78" d="100"/>
        </p:scale>
        <p:origin x="960" y="0"/>
      </p:cViewPr>
      <p:guideLst/>
    </p:cSldViewPr>
  </p:slideViewPr>
  <p:notesTextViewPr>
    <p:cViewPr>
      <p:scale>
        <a:sx n="1" d="1"/>
        <a:sy n="1" d="1"/>
      </p:scale>
      <p:origin x="0" y="-1402"/>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5/7/2018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‹Nr.›</a:t>
            </a:fld>
            <a:endParaRPr lang="en-US" dirty="0"/>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cr.org/abusecenter/verbal-and-emotional-abu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lilaclane.com/relationships/emotional-abuse/male-victim-abus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angerassessment.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Seelische Gewalt: Was können wir tun?</a:t>
            </a:r>
          </a:p>
          <a:p>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t>von Dr. Katia Reinert</a:t>
            </a:r>
            <a:br>
              <a:rPr lang="de-DE" noProof="0" dirty="0"/>
            </a:br>
            <a:r>
              <a:rPr lang="de-AT" sz="1200" cap="none" dirty="0">
                <a:latin typeface="Avenir Next" panose="020B0503020202020204" pitchFamily="34" charset="0"/>
              </a:rPr>
              <a:t>Stellvertretende Direktorin der Gesundheitsabteilung der Generalkonferenz der Siebenten-Tags-Adventisten</a:t>
            </a:r>
            <a:endParaRPr lang="de-DE" sz="1200" cap="all" dirty="0">
              <a:latin typeface="Avenir Next" panose="020B0503020202020204" pitchFamily="34" charset="0"/>
            </a:endParaRPr>
          </a:p>
          <a:p>
            <a:endParaRPr lang="de-DE" noProof="0" dirty="0"/>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dirty="0"/>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Täterinnen sind außergewöhnlich besitzergreifend und eifersüchtig.</a:t>
            </a:r>
            <a:r>
              <a:rPr lang="de-DE" sz="1200" kern="1200" dirty="0">
                <a:solidFill>
                  <a:schemeClr val="tx1"/>
                </a:solidFill>
                <a:effectLst/>
                <a:latin typeface="+mn-lt"/>
                <a:ea typeface="+mn-ea"/>
                <a:cs typeface="+mn-cs"/>
              </a:rPr>
              <a:t> Sie haben ein tiefes Bedürfnis, ihre Partner unter Kontrolle zu haben.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Oft pflegen sie mit anderen Menschen nur oberflächliche Beziehungen.</a:t>
            </a:r>
            <a:r>
              <a:rPr lang="de-DE" sz="1200" kern="1200" dirty="0">
                <a:solidFill>
                  <a:schemeClr val="tx1"/>
                </a:solidFill>
                <a:effectLst/>
                <a:latin typeface="+mn-lt"/>
                <a:ea typeface="+mn-ea"/>
                <a:cs typeface="+mn-cs"/>
              </a:rPr>
              <a:t> Ihre wichtigste, wenn nicht gar einzige, Beziehung ist jene mit ihrem Partner.</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Sie scheint zwei Persönlichkeiten in sich zu vereinen: </a:t>
            </a:r>
            <a:r>
              <a:rPr lang="de-DE" sz="1200" b="0" kern="1200" dirty="0">
                <a:solidFill>
                  <a:schemeClr val="tx1"/>
                </a:solidFill>
                <a:effectLst/>
                <a:latin typeface="+mn-lt"/>
                <a:ea typeface="+mn-ea"/>
                <a:cs typeface="+mn-cs"/>
              </a:rPr>
              <a:t>E</a:t>
            </a:r>
            <a:r>
              <a:rPr lang="de-DE" sz="1200" kern="1200" dirty="0">
                <a:solidFill>
                  <a:schemeClr val="tx1"/>
                </a:solidFill>
                <a:effectLst/>
                <a:latin typeface="+mn-lt"/>
                <a:ea typeface="+mn-ea"/>
                <a:cs typeface="+mn-cs"/>
              </a:rPr>
              <a:t>ntweder ist sie liebevoll oder außergewöhnlich grausam und brutal. Je nach Stimmung ist sie selbstsüchtig oder großzügig.</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dirty="0"/>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Ein Hauptmerkmal der Täterin ist ihre </a:t>
            </a:r>
            <a:r>
              <a:rPr lang="de-DE" sz="1200" b="1" kern="1200" dirty="0">
                <a:solidFill>
                  <a:schemeClr val="tx1"/>
                </a:solidFill>
                <a:effectLst/>
                <a:latin typeface="+mn-lt"/>
                <a:ea typeface="+mn-ea"/>
                <a:cs typeface="+mn-cs"/>
              </a:rPr>
              <a:t>Fähigkeit, andere zu täuschen</a:t>
            </a:r>
            <a:r>
              <a:rPr lang="de-DE" sz="1200" kern="1200" dirty="0">
                <a:solidFill>
                  <a:schemeClr val="tx1"/>
                </a:solidFill>
                <a:effectLst/>
                <a:latin typeface="+mn-lt"/>
                <a:ea typeface="+mn-ea"/>
                <a:cs typeface="+mn-cs"/>
              </a:rPr>
              <a:t>. Sie kann liebevoll, ruhig, charmant und überzeugend wirken.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Partner ist für sie meist ein Symbol</a:t>
            </a:r>
            <a:r>
              <a:rPr lang="de-DE" sz="1200" kern="1200" dirty="0">
                <a:solidFill>
                  <a:schemeClr val="tx1"/>
                </a:solidFill>
                <a:effectLst/>
                <a:latin typeface="+mn-lt"/>
                <a:ea typeface="+mn-ea"/>
                <a:cs typeface="+mn-cs"/>
              </a:rPr>
              <a:t>. Die Täterin sieht ihren Partner nicht als eigenständige Persönlichkeit, sondern als Stellvertreter eines anderen, vor allem, wenn sie zornig ist. Sie nimmt an, dass er wie der andere (oft ihr Vater, ein anderes Familienmitglied oder eine Autoritätsperson) denkt, fühlt oder handelt.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unserem Kulturkreis wird die Lebenseinstellung „Ich werde ihn schon ändern“ maßlos und unvernünftig durchgesetzt. Eine Frau wählt ihren Partner aus und formt ihn dann nach ihrem Gefallen. „Heirate ihn heute – und verändere ihn morgen!” (Text aus dem Broadwaymusical </a:t>
            </a:r>
            <a:r>
              <a:rPr lang="de-DE" sz="1200" i="1" kern="1200" dirty="0">
                <a:solidFill>
                  <a:schemeClr val="tx1"/>
                </a:solidFill>
                <a:effectLst/>
                <a:latin typeface="+mn-lt"/>
                <a:ea typeface="+mn-ea"/>
                <a:cs typeface="+mn-cs"/>
              </a:rPr>
              <a:t>Guys &amp; Dolls</a:t>
            </a:r>
            <a:r>
              <a:rPr lang="de-DE"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Selbstverständlich können sich liebende Partner beschließen, ihre persönlichen Gewohnheiten zu ändern, um dem anderen eine Freude zu machen, aber ein Partner sollte niemals verlangen, dass der andere Lebensstil, Persönlichkeit, Hobbies und Berufsziele </a:t>
            </a:r>
            <a:r>
              <a:rPr lang="de-DE" sz="1200" b="1" kern="1200" dirty="0">
                <a:solidFill>
                  <a:schemeClr val="tx1"/>
                </a:solidFill>
                <a:effectLst/>
                <a:latin typeface="+mn-lt"/>
                <a:ea typeface="+mn-ea"/>
                <a:cs typeface="+mn-cs"/>
              </a:rPr>
              <a:t>gegen seinen Willen </a:t>
            </a:r>
            <a:r>
              <a:rPr lang="de-DE" sz="1200" kern="1200" dirty="0">
                <a:solidFill>
                  <a:schemeClr val="tx1"/>
                </a:solidFill>
                <a:effectLst/>
                <a:latin typeface="+mn-lt"/>
                <a:ea typeface="+mn-ea"/>
                <a:cs typeface="+mn-cs"/>
              </a:rPr>
              <a:t>aufgibt.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dirty="0"/>
          </a:p>
        </p:txBody>
      </p:sp>
    </p:spTree>
    <p:extLst>
      <p:ext uri="{BB962C8B-B14F-4D97-AF65-F5344CB8AC3E}">
        <p14:creationId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Es ist wichtig zu verstehen, dass Täter keine hoffnungslosen Fälle sind und schmerzliche Erfahrungen hinter sich haben können. </a:t>
            </a:r>
            <a:r>
              <a:rPr lang="de-DE" sz="1200" b="1" kern="1200" dirty="0">
                <a:solidFill>
                  <a:schemeClr val="tx1"/>
                </a:solidFill>
                <a:effectLst/>
                <a:latin typeface="+mn-lt"/>
                <a:ea typeface="+mn-ea"/>
                <a:cs typeface="+mn-cs"/>
              </a:rPr>
              <a:t>Die Forschung weist darauf hin, dass Opfer dazu neigen, selbst zu Tätern zu werden</a:t>
            </a:r>
            <a:r>
              <a:rPr lang="de-DE" sz="1200" kern="1200" dirty="0">
                <a:solidFill>
                  <a:schemeClr val="tx1"/>
                </a:solidFill>
                <a:effectLst/>
                <a:latin typeface="+mn-lt"/>
                <a:ea typeface="+mn-ea"/>
                <a:cs typeface="+mn-cs"/>
              </a:rPr>
              <a:t>. Manchmal entsteht seelische Gewalt aus Gefühlen von Angst und Scham, die aus dem Missbrauch in der Zeit vor der aktuellen Partnerschaft stammen. Das Bedürfnis nach Selbstschutz kann zu weiterem Missbrauch führen. Die Täter denken sich vielleicht: „Ich will nie wieder das ängstliche Kind sein … ich will nie wieder so verletzlich sein, deshalb werde ich die Kontrolle um jeden Preis bewahren.“ </a:t>
            </a:r>
            <a:endParaRPr lang="de-AT"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https://www.focusonthefamily.ca/content/words-that-bruise-are-you-emotionally-abusive</a:t>
            </a:r>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dirty="0"/>
          </a:p>
        </p:txBody>
      </p:sp>
    </p:spTree>
    <p:extLst>
      <p:ext uri="{BB962C8B-B14F-4D97-AF65-F5344CB8AC3E}">
        <p14:creationId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AUF WELCHE WEISE WIRD SEELISCHE GEWALT AUSGEÜBT?</a:t>
            </a:r>
            <a:endParaRPr lang="de-AT"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Association for Christian Recovery. </a:t>
            </a:r>
            <a:r>
              <a:rPr lang="de-AT" sz="1200" u="sng" kern="1200" dirty="0">
                <a:solidFill>
                  <a:schemeClr val="tx1"/>
                </a:solidFill>
                <a:effectLst/>
                <a:latin typeface="+mn-lt"/>
                <a:ea typeface="+mn-ea"/>
                <a:cs typeface="+mn-cs"/>
                <a:hlinkClick r:id="rId3"/>
              </a:rPr>
              <a:t>http://www.nacr.org/abusecenter/verbal-and-emotional-abuse</a:t>
            </a:r>
            <a:r>
              <a:rPr lang="de-AT"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dirty="0"/>
          </a:p>
        </p:txBody>
      </p:sp>
    </p:spTree>
    <p:extLst>
      <p:ext uri="{BB962C8B-B14F-4D97-AF65-F5344CB8AC3E}">
        <p14:creationId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1. Seelischer Missbrauch durch WORTE</a:t>
            </a:r>
            <a:endParaRPr lang="de-AT"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Die überhebliche Meinung </a:t>
            </a:r>
            <a:r>
              <a:rPr lang="de-DE" sz="1200" kern="1200" dirty="0">
                <a:solidFill>
                  <a:schemeClr val="tx1"/>
                </a:solidFill>
                <a:effectLst/>
                <a:latin typeface="+mn-lt"/>
                <a:ea typeface="+mn-ea"/>
                <a:cs typeface="+mn-cs"/>
              </a:rPr>
              <a:t>weigert sich, die Ansicht des Partners in Betracht zu ziehen und zwingt diesen, immer die Auffassung des Täters zu übernehmen.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Die Person, die auf jeden Fall Recht hat </a:t>
            </a:r>
            <a:r>
              <a:rPr lang="de-DE" sz="1200" kern="1200" dirty="0">
                <a:solidFill>
                  <a:schemeClr val="tx1"/>
                </a:solidFill>
                <a:effectLst/>
                <a:latin typeface="+mn-lt"/>
                <a:ea typeface="+mn-ea"/>
                <a:cs typeface="+mn-cs"/>
              </a:rPr>
              <a:t>und bei jeder Auseinandersetzung das letzte Wort haben muss, setzt dich immer ins Unrecht.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„Richter und Geschworene in einer Person“ </a:t>
            </a:r>
            <a:r>
              <a:rPr lang="de-DE" sz="1200" kern="1200" dirty="0">
                <a:solidFill>
                  <a:schemeClr val="tx1"/>
                </a:solidFill>
                <a:effectLst/>
                <a:latin typeface="+mn-lt"/>
                <a:ea typeface="+mn-ea"/>
                <a:cs typeface="+mn-cs"/>
              </a:rPr>
              <a:t>spricht harte Urteile über dich und dein Verhalten aus, um bei dir Scham und Schuldgefühle hervorzurufen.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dirty="0"/>
          </a:p>
        </p:txBody>
      </p:sp>
    </p:spTree>
    <p:extLst>
      <p:ext uri="{BB962C8B-B14F-4D97-AF65-F5344CB8AC3E}">
        <p14:creationId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leidenschaftliche Erniedriger</a:t>
            </a:r>
            <a:r>
              <a:rPr lang="de-DE" sz="1200" kern="1200" dirty="0">
                <a:solidFill>
                  <a:schemeClr val="tx1"/>
                </a:solidFill>
                <a:effectLst/>
                <a:latin typeface="+mn-lt"/>
                <a:ea typeface="+mn-ea"/>
                <a:cs typeface="+mn-cs"/>
              </a:rPr>
              <a:t> verwendet Kommentare wie: „Du bist verrückt! Wie kann man nur so etwas Idiotisches tun?“, um deine Entscheidungen und Gefühle abzuwerten.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spontane Komiker </a:t>
            </a:r>
            <a:r>
              <a:rPr lang="de-DE" sz="1200" kern="1200" dirty="0">
                <a:solidFill>
                  <a:schemeClr val="tx1"/>
                </a:solidFill>
                <a:effectLst/>
                <a:latin typeface="+mn-lt"/>
                <a:ea typeface="+mn-ea"/>
                <a:cs typeface="+mn-cs"/>
              </a:rPr>
              <a:t>verwendet Sarkasmus, um Vergangenes auszugraben, seinen Gesichtspunkt klarzustellen oder dich als Person herabzusetzen.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Schuldzuweiser</a:t>
            </a:r>
            <a:r>
              <a:rPr lang="de-DE" sz="1200" kern="1200" dirty="0">
                <a:solidFill>
                  <a:schemeClr val="tx1"/>
                </a:solidFill>
                <a:effectLst/>
                <a:latin typeface="+mn-lt"/>
                <a:ea typeface="+mn-ea"/>
                <a:cs typeface="+mn-cs"/>
              </a:rPr>
              <a:t> redet dir unrealistische und unverdiente Schuldgefühle ein, um dein Benehmen zu kontrollieren.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Historiker</a:t>
            </a:r>
            <a:r>
              <a:rPr lang="de-DE" sz="1200" kern="1200" dirty="0">
                <a:solidFill>
                  <a:schemeClr val="tx1"/>
                </a:solidFill>
                <a:effectLst/>
                <a:latin typeface="+mn-lt"/>
                <a:ea typeface="+mn-ea"/>
                <a:cs typeface="+mn-cs"/>
              </a:rPr>
              <a:t> sagt zwar, dass er dir vergeben hat, bringt aber Vergangenes immer wieder zur Sprache, um dich dazu zu bringen, aufgrund deiner Schuldgefühle seine Entscheidungen und Gefühle anzuerkennen.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dirty="0"/>
          </a:p>
        </p:txBody>
      </p:sp>
    </p:spTree>
    <p:extLst>
      <p:ext uri="{BB962C8B-B14F-4D97-AF65-F5344CB8AC3E}">
        <p14:creationId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2. Seelischer Missbrauch durch TATEN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Oberbefehlshaber</a:t>
            </a:r>
            <a:r>
              <a:rPr lang="de-DE" sz="1200" kern="1200" dirty="0">
                <a:solidFill>
                  <a:schemeClr val="tx1"/>
                </a:solidFill>
                <a:effectLst/>
                <a:latin typeface="+mn-lt"/>
                <a:ea typeface="+mn-ea"/>
                <a:cs typeface="+mn-cs"/>
              </a:rPr>
              <a:t> möchte jeden Aspekt deines Lebens von deinen Gedanken bis zu deinen Taten kontrollieren und durch strenges, militärisches Benehmen und hohe Anforderungen erzwingen.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Schreihals </a:t>
            </a:r>
            <a:r>
              <a:rPr lang="de-DE" sz="1200" b="0" kern="1200" dirty="0">
                <a:solidFill>
                  <a:schemeClr val="tx1"/>
                </a:solidFill>
                <a:effectLst/>
                <a:latin typeface="+mn-lt"/>
                <a:ea typeface="+mn-ea"/>
                <a:cs typeface="+mn-cs"/>
              </a:rPr>
              <a:t>setzt Gebrüll, lautes Geschrei und Schimpfworte als Waffen ein, um dich zu unterdrücken.</a:t>
            </a:r>
            <a:endParaRPr lang="de-AT" sz="1200" b="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Einschüchterer</a:t>
            </a:r>
            <a:r>
              <a:rPr lang="de-DE" sz="1200" kern="1200" dirty="0">
                <a:solidFill>
                  <a:schemeClr val="tx1"/>
                </a:solidFill>
                <a:effectLst/>
                <a:latin typeface="+mn-lt"/>
                <a:ea typeface="+mn-ea"/>
                <a:cs typeface="+mn-cs"/>
              </a:rPr>
              <a:t> verwendet Drohgebärden, Angst, Zorn und unpassende Androhungen, um seine Ziele zu erreichen.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dirty="0"/>
          </a:p>
        </p:txBody>
      </p:sp>
    </p:spTree>
    <p:extLst>
      <p:ext uri="{BB962C8B-B14F-4D97-AF65-F5344CB8AC3E}">
        <p14:creationId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Die emotionale Achterbahn</a:t>
            </a:r>
            <a:r>
              <a:rPr lang="de-DE" sz="1200" kern="1200" dirty="0">
                <a:solidFill>
                  <a:schemeClr val="tx1"/>
                </a:solidFill>
                <a:effectLst/>
                <a:latin typeface="+mn-lt"/>
                <a:ea typeface="+mn-ea"/>
                <a:cs typeface="+mn-cs"/>
              </a:rPr>
              <a:t> ist eine Person, deren Stimmungen, Launen und Benehmen ohne Vorwarnung von einem Extrem ins andere wechseln. Dies zerstört jedes Gefühl von Sicherheit und Dauerhaftigkeit in eurer Beziehung.</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Andere werden bevorzugt, </a:t>
            </a:r>
            <a:r>
              <a:rPr lang="de-DE" sz="1200" kern="1200" dirty="0">
                <a:solidFill>
                  <a:schemeClr val="tx1"/>
                </a:solidFill>
                <a:effectLst/>
                <a:latin typeface="+mn-lt"/>
                <a:ea typeface="+mn-ea"/>
                <a:cs typeface="+mn-cs"/>
              </a:rPr>
              <a:t>indem der Täter sagt </a:t>
            </a:r>
            <a:r>
              <a:rPr lang="de-DE" sz="1200" b="0" kern="1200" dirty="0">
                <a:solidFill>
                  <a:schemeClr val="tx1"/>
                </a:solidFill>
                <a:effectLst/>
                <a:latin typeface="+mn-lt"/>
                <a:ea typeface="+mn-ea"/>
                <a:cs typeface="+mn-cs"/>
              </a:rPr>
              <a:t>„Warum kannst du nicht mehr wie … sein?“ und damit klar macht, dass du im Vergleich zu einer anderen Person schlecht abschneidest.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Rollen werden vertauscht</a:t>
            </a:r>
            <a:r>
              <a:rPr lang="de-DE" sz="1200" kern="1200" dirty="0">
                <a:solidFill>
                  <a:schemeClr val="tx1"/>
                </a:solidFill>
                <a:effectLst/>
                <a:latin typeface="+mn-lt"/>
                <a:ea typeface="+mn-ea"/>
                <a:cs typeface="+mn-cs"/>
              </a:rPr>
              <a:t> oder durcheinandergebracht, wenn Eltern die Rolle von Kindern bzw. Kinder die Verantwortung der Eltern übernehmen oder als Ersatz für den Partner dienen müssen.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dirty="0"/>
          </a:p>
        </p:txBody>
      </p:sp>
    </p:spTree>
    <p:extLst>
      <p:ext uri="{BB962C8B-B14F-4D97-AF65-F5344CB8AC3E}">
        <p14:creationId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Zorn Gottes</a:t>
            </a:r>
            <a:r>
              <a:rPr lang="de-DE" sz="1200" kern="1200" dirty="0">
                <a:solidFill>
                  <a:schemeClr val="tx1"/>
                </a:solidFill>
                <a:effectLst/>
                <a:latin typeface="+mn-lt"/>
                <a:ea typeface="+mn-ea"/>
                <a:cs typeface="+mn-cs"/>
              </a:rPr>
              <a:t> wird durch den Täter beschworen, der die Schrift missbraucht, um seinen Willen durchzusetzen und der seine eigene Meinung Gott zuschreibt.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Gaslighting</a:t>
            </a:r>
            <a:r>
              <a:rPr lang="de-DE" sz="1200" kern="1200" dirty="0">
                <a:solidFill>
                  <a:schemeClr val="tx1"/>
                </a:solidFill>
                <a:effectLst/>
                <a:latin typeface="+mn-lt"/>
                <a:ea typeface="+mn-ea"/>
                <a:cs typeface="+mn-cs"/>
              </a:rPr>
              <a:t> </a:t>
            </a:r>
            <a:r>
              <a:rPr lang="de-DE" sz="1200" b="0" kern="1200" dirty="0">
                <a:solidFill>
                  <a:schemeClr val="tx1"/>
                </a:solidFill>
                <a:effectLst/>
                <a:latin typeface="+mn-lt"/>
                <a:ea typeface="+mn-ea"/>
                <a:cs typeface="+mn-cs"/>
              </a:rPr>
              <a:t>ist der Fachausdruck für manipulatives Verhalten, das zum Ziel hat, den Partner aufs Tiefste zu verunsichern und zu desorientieren. Das Opfer bekommt den Eindruck, wahnsinnig oder dement zu werden. Der Täter leugnet, dass ein bestimmtes Ereignis stattgefunden hat, nennt dich verrückt oder überspannt, beschreibt Begebenheiten ganz anders als du sie in Erinnerung hast. Wenn du dein Denk- oder Erinnerungsvermögen in Frage stellst, fühlst du dich stärker vom Täter abhängig und bleibst eher in der Beziehung gefangen. Dieser Vorgang wird langsam gesteigert und am Anfang vielleicht nicht bemerkt.</a:t>
            </a:r>
            <a:endParaRPr lang="de-AT" sz="1200" kern="1200" dirty="0">
              <a:solidFill>
                <a:schemeClr val="tx1"/>
              </a:solidFill>
              <a:effectLst/>
              <a:latin typeface="+mn-lt"/>
              <a:ea typeface="+mn-ea"/>
              <a:cs typeface="+mn-cs"/>
            </a:endParaRPr>
          </a:p>
          <a:p>
            <a:endParaRPr lang="de-AT" sz="1200" u="sng" kern="1200" dirty="0">
              <a:solidFill>
                <a:schemeClr val="tx1"/>
              </a:solidFill>
              <a:effectLst/>
              <a:latin typeface="+mn-lt"/>
              <a:ea typeface="+mn-ea"/>
              <a:cs typeface="+mn-cs"/>
              <a:hlinkClick r:id="rId3"/>
            </a:endParaRPr>
          </a:p>
          <a:p>
            <a:r>
              <a:rPr lang="de-AT" sz="1200" u="sng" kern="1200" dirty="0">
                <a:solidFill>
                  <a:schemeClr val="tx1"/>
                </a:solidFill>
                <a:effectLst/>
                <a:latin typeface="+mn-lt"/>
                <a:ea typeface="+mn-ea"/>
                <a:cs typeface="+mn-cs"/>
                <a:hlinkClick r:id="rId3"/>
              </a:rPr>
              <a:t>https://www.womenshealth.gov/relationships-and-safety/other-types/emotional-and-verbal-abuse</a:t>
            </a:r>
            <a:r>
              <a:rPr lang="de-AT"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dirty="0"/>
          </a:p>
        </p:txBody>
      </p:sp>
    </p:spTree>
    <p:extLst>
      <p:ext uri="{BB962C8B-B14F-4D97-AF65-F5344CB8AC3E}">
        <p14:creationId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3. Seelischer Missbrauch durch GLEICHGÜLTIGKEIT</a:t>
            </a:r>
          </a:p>
          <a:p>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Das verschollene Elternteil</a:t>
            </a:r>
            <a:r>
              <a:rPr lang="de-DE" sz="1200" kern="1200" dirty="0">
                <a:solidFill>
                  <a:schemeClr val="tx1"/>
                </a:solidFill>
                <a:effectLst/>
                <a:latin typeface="+mn-lt"/>
                <a:ea typeface="+mn-ea"/>
                <a:cs typeface="+mn-cs"/>
              </a:rPr>
              <a:t> trennt sich </a:t>
            </a:r>
            <a:r>
              <a:rPr lang="de-DE" sz="1200" b="1" kern="1200" dirty="0">
                <a:solidFill>
                  <a:schemeClr val="tx1"/>
                </a:solidFill>
                <a:effectLst/>
                <a:latin typeface="+mn-lt"/>
                <a:ea typeface="+mn-ea"/>
                <a:cs typeface="+mn-cs"/>
              </a:rPr>
              <a:t>körperlich</a:t>
            </a:r>
            <a:r>
              <a:rPr lang="de-DE" sz="1200" kern="1200" dirty="0">
                <a:solidFill>
                  <a:schemeClr val="tx1"/>
                </a:solidFill>
                <a:effectLst/>
                <a:latin typeface="+mn-lt"/>
                <a:ea typeface="+mn-ea"/>
                <a:cs typeface="+mn-cs"/>
              </a:rPr>
              <a:t> von jeder Anteilnahme an deinem Leben, indem es spurlos verschwindet.</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innerlich abwesende Betreuer</a:t>
            </a:r>
            <a:r>
              <a:rPr lang="de-DE" sz="1200" kern="1200" dirty="0">
                <a:solidFill>
                  <a:schemeClr val="tx1"/>
                </a:solidFill>
                <a:effectLst/>
                <a:latin typeface="+mn-lt"/>
                <a:ea typeface="+mn-ea"/>
                <a:cs typeface="+mn-cs"/>
              </a:rPr>
              <a:t> trennt sich </a:t>
            </a:r>
            <a:r>
              <a:rPr lang="de-DE" sz="1200" b="1" kern="1200" dirty="0">
                <a:solidFill>
                  <a:schemeClr val="tx1"/>
                </a:solidFill>
                <a:effectLst/>
                <a:latin typeface="+mn-lt"/>
                <a:ea typeface="+mn-ea"/>
                <a:cs typeface="+mn-cs"/>
              </a:rPr>
              <a:t>emotional</a:t>
            </a:r>
            <a:r>
              <a:rPr lang="de-DE" sz="1200" kern="1200" dirty="0">
                <a:solidFill>
                  <a:schemeClr val="tx1"/>
                </a:solidFill>
                <a:effectLst/>
                <a:latin typeface="+mn-lt"/>
                <a:ea typeface="+mn-ea"/>
                <a:cs typeface="+mn-cs"/>
              </a:rPr>
              <a:t> von der Anteilnahme an deinem Leben und steht dir gleichgültig gegenüber.</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dirty="0"/>
          </a:p>
        </p:txBody>
      </p:sp>
    </p:spTree>
    <p:extLst>
      <p:ext uri="{BB962C8B-B14F-4D97-AF65-F5344CB8AC3E}">
        <p14:creationId xmlns:p14="http://schemas.microsoft.com/office/powerpoint/2010/main" val="4568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Marias Geschichte</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Heute Morgen haben wir von Maria gehört. Ihr Mann Hans war Gemeindeältester, was ihn aber nicht davon abhielt, sie mit Worten zu verletzen und davon abzubringen, ihre Ausbildung zu beenden. Dennoch fällt es Maria noch immer schwer zu sagen, dass sie seelische Gewalt erlitten hat.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Ihr Mann kannte die Bibel gut und legte mutig für seinen christlichen Glauben Zeugnis ab. Sie studierten gemeinsam die Schriften, beteten zusammen und hielten in ihrem Heim einen Hauskreis ab. Doch hinter seiner gottesfürchtigen Fassade lauerte eine herrschsüchtige Natur. Über die Jahre hinweg zerstörte er Marias Sicherheitsgefühl und ihren Selbstwert.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„Ich sah Dinge um mich herum zerstört werden, wurde bedroht, musste Psycho-Spiele über mich ergehen lassen – ein Messer an meiner Kehle, eine Schusswaffe an meinem Kopf“, sagt Maria, „sogar die Bibel wurde als Waffe gegen mich benutzt! Immer aus dem Zusammenhang gerissen zitiert, aber trotzdem verwendet.“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Hans machte Maria für seine Wutausbrüche verantwortlich, und jahrelang akzeptierte sie die Lüge, dass sie teilweise schuld daran war. „Ich musste doch etwas falsch gemacht haben, wenn eine Partnerschaft, die Gott miteinschloss, so falsch lief, oder? Ich versuchte so sehr, gottesfürchtig zu sein … und die Bibel befahl mir, mich meinem Ehemann unterzuordnen. Vielleicht wollte Gott ja, dass ich ein wenig leide, damit ich dadurch heiliger würde. Außerdem war es ja nicht SO schlimm – manchmal war er auch liebevoll und freundlich zu mir.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Hans missbrauchte Maria, aber es hätte auch andersherum sein können. Frauen setzen Männer genauso viel seelische Gewalt entgegen. Wollen wir die Geschichte andersherum erzählen? Kannst du dir das vorstellen?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Maria sagt geringschätzig zu Hans: „Du kannst nicht mit deiner Ausbildung weitermachen. Du hast die Schule immer gehasst. Du hast einfach nicht den Grips dafür.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dirty="0"/>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WAS SIND DIE FOLGEN SEELISCHER GEWALT?</a:t>
            </a:r>
            <a:endParaRPr lang="de-AT" sz="1200" kern="1200" dirty="0">
              <a:solidFill>
                <a:schemeClr val="tx1"/>
              </a:solidFill>
              <a:effectLst/>
              <a:latin typeface="+mn-lt"/>
              <a:ea typeface="+mn-ea"/>
              <a:cs typeface="+mn-cs"/>
            </a:endParaRPr>
          </a:p>
          <a:p>
            <a:endParaRPr lang="de-DE" sz="1200" b="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Wenn jemand in einer Beziehung bleibt, die seelische Gewalt beinhaltet, muss mit </a:t>
            </a:r>
            <a:r>
              <a:rPr lang="de-DE" sz="1200" b="1" kern="1200" dirty="0">
                <a:solidFill>
                  <a:schemeClr val="tx1"/>
                </a:solidFill>
                <a:effectLst/>
                <a:latin typeface="+mn-lt"/>
                <a:ea typeface="+mn-ea"/>
                <a:cs typeface="+mn-cs"/>
              </a:rPr>
              <a:t>langanhaltenden Schäden </a:t>
            </a:r>
            <a:r>
              <a:rPr lang="de-DE" sz="1200" b="0" kern="1200" dirty="0">
                <a:solidFill>
                  <a:schemeClr val="tx1"/>
                </a:solidFill>
                <a:effectLst/>
                <a:latin typeface="+mn-lt"/>
                <a:ea typeface="+mn-ea"/>
                <a:cs typeface="+mn-cs"/>
              </a:rPr>
              <a:t>an der körperlichen und geistigen Gesundheit rechnen, wie z. B. chronischen Schmerzen, Depressionen oder Angststörungen.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dirty="0"/>
          </a:p>
        </p:txBody>
      </p:sp>
    </p:spTree>
    <p:extLst>
      <p:ext uri="{BB962C8B-B14F-4D97-AF65-F5344CB8AC3E}">
        <p14:creationId xmlns:p14="http://schemas.microsoft.com/office/powerpoint/2010/main" val="31593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kern="1200" dirty="0">
                <a:solidFill>
                  <a:schemeClr val="tx1"/>
                </a:solidFill>
                <a:effectLst/>
                <a:latin typeface="+mn-lt"/>
                <a:ea typeface="+mn-ea"/>
                <a:cs typeface="+mn-cs"/>
              </a:rPr>
              <a:t>Man kann in der Folge …</a:t>
            </a:r>
          </a:p>
          <a:p>
            <a:endParaRPr lang="de-DE" sz="1200" b="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 die eigenen Erinnerungen in Frage stellen („Ist das wirklich passiert?“ </a:t>
            </a:r>
            <a:r>
              <a:rPr lang="de-DE" sz="1200" b="0" kern="1200" dirty="0">
                <a:solidFill>
                  <a:schemeClr val="tx1"/>
                </a:solidFill>
                <a:effectLst/>
                <a:latin typeface="+mn-lt"/>
                <a:ea typeface="+mn-ea"/>
                <a:cs typeface="+mn-cs"/>
                <a:sym typeface="Wingdings" panose="05000000000000000000" pitchFamily="2" charset="2"/>
              </a:rPr>
              <a:t></a:t>
            </a:r>
            <a:r>
              <a:rPr lang="de-DE" sz="1200" b="0" kern="1200" dirty="0">
                <a:solidFill>
                  <a:schemeClr val="tx1"/>
                </a:solidFill>
                <a:effectLst/>
                <a:latin typeface="+mn-lt"/>
                <a:ea typeface="+mn-ea"/>
                <a:cs typeface="+mn-cs"/>
              </a:rPr>
              <a:t> Gaslighting)</a:t>
            </a:r>
          </a:p>
          <a:p>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das eigene Verhalten ändern, um den Partner nicht zu provozieren; z. B. aggressiver oder passiver handeln als sonst.</a:t>
            </a:r>
          </a:p>
          <a:p>
            <a:pPr lvl="0"/>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sich schämen oder schuldig fühlen.</a:t>
            </a:r>
          </a:p>
          <a:p>
            <a:pPr lvl="0"/>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ständig in der Angst davor leben, den Partner zu verärgern.</a:t>
            </a:r>
          </a:p>
          <a:p>
            <a:pPr lvl="0"/>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sich machtlos und hoffnungslos fühlen.</a:t>
            </a:r>
          </a:p>
          <a:p>
            <a:pPr lvl="0"/>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sich manipuliert, missbraucht und überwacht fühlen.</a:t>
            </a:r>
          </a:p>
          <a:p>
            <a:pPr lvl="0"/>
            <a:endParaRPr lang="de-AT"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 sich ungeliebt fühlen.</a:t>
            </a:r>
            <a:endParaRPr lang="de-AT"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Das Verhalten des Partners kann dich dazu bringen, dass du alles Menschenmögliche tun willst, um den Frieden wiederherzustellen und den Missbrauch zu beenden. Das führt zu Stress und Überforderung.</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dirty="0"/>
          </a:p>
        </p:txBody>
      </p:sp>
    </p:spTree>
    <p:extLst>
      <p:ext uri="{BB962C8B-B14F-4D97-AF65-F5344CB8AC3E}">
        <p14:creationId xmlns:p14="http://schemas.microsoft.com/office/powerpoint/2010/main" val="275531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WIE KANN MAN SEINE PERSÖNLICHE LAGE EINSCHÄTZEN?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Nimm dir einen Moment Zeit, um diese Fragen zu überdenken. Vielleicht hat dein Partner so getan, als ob diese Dinge normal wären, obwohl es klar ist, dass sie keinesfalls in Ordnung sind.</a:t>
            </a:r>
            <a:endParaRPr lang="de-AT" sz="1200" kern="1200" dirty="0">
              <a:solidFill>
                <a:schemeClr val="tx1"/>
              </a:solidFill>
              <a:effectLst/>
              <a:latin typeface="+mn-lt"/>
              <a:ea typeface="+mn-ea"/>
              <a:cs typeface="+mn-cs"/>
            </a:endParaRPr>
          </a:p>
          <a:p>
            <a:endParaRPr lang="de-AT" sz="1200" u="sng" kern="1200" dirty="0">
              <a:solidFill>
                <a:schemeClr val="tx1"/>
              </a:solidFill>
              <a:effectLst/>
              <a:latin typeface="+mn-lt"/>
              <a:ea typeface="+mn-ea"/>
              <a:cs typeface="+mn-cs"/>
              <a:hlinkClick r:id="rId3"/>
            </a:endParaRPr>
          </a:p>
          <a:p>
            <a:r>
              <a:rPr lang="de-AT" sz="1200" u="sng" kern="1200" dirty="0">
                <a:solidFill>
                  <a:schemeClr val="tx1"/>
                </a:solidFill>
                <a:effectLst/>
                <a:latin typeface="+mn-lt"/>
                <a:ea typeface="+mn-ea"/>
                <a:cs typeface="+mn-cs"/>
                <a:hlinkClick r:id="rId3"/>
              </a:rPr>
              <a:t>http://www.lilaclane.com/relationships/emotional-abuse/male-victim-abuse.html</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dirty="0"/>
          </a:p>
        </p:txBody>
      </p:sp>
    </p:spTree>
    <p:extLst>
      <p:ext uri="{BB962C8B-B14F-4D97-AF65-F5344CB8AC3E}">
        <p14:creationId xmlns:p14="http://schemas.microsoft.com/office/powerpoint/2010/main" val="103766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de-DE" sz="1200" kern="1200" dirty="0">
                <a:solidFill>
                  <a:schemeClr val="tx1"/>
                </a:solidFill>
                <a:effectLst/>
                <a:latin typeface="+mn-lt"/>
                <a:ea typeface="+mn-ea"/>
                <a:cs typeface="+mn-cs"/>
              </a:rPr>
              <a:t>Hast du das Gefühl, dass du mit deinem Partner nicht darüber sprechen kannst, was dich bedrückt?</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a:pPr>
            <a:r>
              <a:rPr lang="de-DE" sz="1200" kern="1200" dirty="0">
                <a:solidFill>
                  <a:schemeClr val="tx1"/>
                </a:solidFill>
                <a:effectLst/>
                <a:latin typeface="+mn-lt"/>
                <a:ea typeface="+mn-ea"/>
                <a:cs typeface="+mn-cs"/>
              </a:rPr>
              <a:t>Kritisiert dich dein Partner oft, demütigt er dich oder zerstört er dein Selbstwertgefühl?</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a:pPr>
            <a:r>
              <a:rPr lang="de-DE" sz="1200" kern="1200" dirty="0">
                <a:solidFill>
                  <a:schemeClr val="tx1"/>
                </a:solidFill>
                <a:effectLst/>
                <a:latin typeface="+mn-lt"/>
                <a:ea typeface="+mn-ea"/>
                <a:cs typeface="+mn-cs"/>
              </a:rPr>
              <a:t>Macht dein Partner dich lächerlich, wenn du dich ausdrücken willst?</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a:pPr>
            <a:r>
              <a:rPr lang="de-DE" sz="1200" kern="1200" dirty="0">
                <a:solidFill>
                  <a:schemeClr val="tx1"/>
                </a:solidFill>
                <a:effectLst/>
                <a:latin typeface="+mn-lt"/>
                <a:ea typeface="+mn-ea"/>
                <a:cs typeface="+mn-cs"/>
              </a:rPr>
              <a:t>Versucht dein Partner, dich von deinen Freunden, deiner Familie oder anderen Gruppen abzusondern?</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a:pPr>
            <a:r>
              <a:rPr lang="de-DE" sz="1200" kern="1200" dirty="0">
                <a:solidFill>
                  <a:schemeClr val="tx1"/>
                </a:solidFill>
                <a:effectLst/>
                <a:latin typeface="+mn-lt"/>
                <a:ea typeface="+mn-ea"/>
                <a:cs typeface="+mn-cs"/>
              </a:rPr>
              <a:t>Beschränkt dein Partner deinen Zugang zum Arbeitsmarkt oder zu materiellen Gütern?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dirty="0"/>
          </a:p>
        </p:txBody>
      </p:sp>
    </p:spTree>
    <p:extLst>
      <p:ext uri="{BB962C8B-B14F-4D97-AF65-F5344CB8AC3E}">
        <p14:creationId xmlns:p14="http://schemas.microsoft.com/office/powerpoint/2010/main" val="36195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6"/>
            </a:pPr>
            <a:r>
              <a:rPr lang="de-DE" sz="1200" kern="1200" dirty="0">
                <a:solidFill>
                  <a:schemeClr val="tx1"/>
                </a:solidFill>
                <a:effectLst/>
                <a:latin typeface="+mn-lt"/>
                <a:ea typeface="+mn-ea"/>
                <a:cs typeface="+mn-cs"/>
              </a:rPr>
              <a:t>Hat dich dein Partner jemals bestohlen? Oder Schulden gemacht, die du begleichen musstest? </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startAt="6"/>
            </a:pPr>
            <a:r>
              <a:rPr lang="de-DE" sz="1200" kern="1200" dirty="0">
                <a:solidFill>
                  <a:schemeClr val="tx1"/>
                </a:solidFill>
                <a:effectLst/>
                <a:latin typeface="+mn-lt"/>
                <a:ea typeface="+mn-ea"/>
                <a:cs typeface="+mn-cs"/>
              </a:rPr>
              <a:t>Pendelt eure Beziehung zwischen Zeiten der emotionalen Entfremdung und Zeiten der intensiven Nähe hin und her?</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startAt="6"/>
            </a:pPr>
            <a:r>
              <a:rPr lang="de-DE" sz="1200" kern="1200" dirty="0">
                <a:solidFill>
                  <a:schemeClr val="tx1"/>
                </a:solidFill>
                <a:effectLst/>
                <a:latin typeface="+mn-lt"/>
                <a:ea typeface="+mn-ea"/>
                <a:cs typeface="+mn-cs"/>
              </a:rPr>
              <a:t>Fühlst du dich manchmal in der Beziehung gefangen?</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startAt="6"/>
            </a:pPr>
            <a:r>
              <a:rPr lang="de-DE" sz="1200" kern="1200" dirty="0">
                <a:solidFill>
                  <a:schemeClr val="tx1"/>
                </a:solidFill>
                <a:effectLst/>
                <a:latin typeface="+mn-lt"/>
                <a:ea typeface="+mn-ea"/>
                <a:cs typeface="+mn-cs"/>
              </a:rPr>
              <a:t>Hat dein Partner je etwas weggeworfen oder zerstört, das dir gehört hat?</a:t>
            </a:r>
            <a:br>
              <a:rPr lang="de-DE" sz="1200" kern="1200" dirty="0">
                <a:solidFill>
                  <a:schemeClr val="tx1"/>
                </a:solidFill>
                <a:effectLst/>
                <a:latin typeface="+mn-lt"/>
                <a:ea typeface="+mn-ea"/>
                <a:cs typeface="+mn-cs"/>
              </a:rPr>
            </a:br>
            <a:endParaRPr lang="de-AT" sz="1200" kern="1200" dirty="0">
              <a:solidFill>
                <a:schemeClr val="tx1"/>
              </a:solidFill>
              <a:effectLst/>
              <a:latin typeface="+mn-lt"/>
              <a:ea typeface="+mn-ea"/>
              <a:cs typeface="+mn-cs"/>
            </a:endParaRPr>
          </a:p>
          <a:p>
            <a:pPr marL="228600" lvl="0" indent="-228600">
              <a:buFont typeface="+mj-lt"/>
              <a:buAutoNum type="arabicPeriod" startAt="6"/>
            </a:pPr>
            <a:r>
              <a:rPr lang="de-DE" sz="1200" kern="1200" dirty="0">
                <a:solidFill>
                  <a:schemeClr val="tx1"/>
                </a:solidFill>
                <a:effectLst/>
                <a:latin typeface="+mn-lt"/>
                <a:ea typeface="+mn-ea"/>
                <a:cs typeface="+mn-cs"/>
              </a:rPr>
              <a:t>Hast du Angst vor deinem Partner?</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dirty="0"/>
          </a:p>
        </p:txBody>
      </p:sp>
    </p:spTree>
    <p:extLst>
      <p:ext uri="{BB962C8B-B14F-4D97-AF65-F5344CB8AC3E}">
        <p14:creationId xmlns:p14="http://schemas.microsoft.com/office/powerpoint/2010/main" val="4011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WIE SOLLTE EIN CHRIST REAGIEREN, WENN ER VON SEELISCHEM MISSBRAUCH ERFÄHRT?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ein Freund oder eine Freundin dir etwas aus seinem/ihrem Leben erzählt und es irgendwie nach dem klingt, was wir soeben besprochen haben, mach dir bewusst, dass er/sie dir von ganzem Herzen vertraut und dass er/sie vielleicht Angst hat. Dein Gegenüber sucht unter Umständen verzweifelt nach Hilfe und hat beschlossen, sich an dich zu wenden – möglicherweise trotz der strengen Androhung, dass daheim alles noch viel schlimmer werden würde, wenn sie jemals darüber sprechen würde. Vergiss nicht, dass bei schwerem Missbrauch Instrumente zur Gefährdungseinschätzung (danger assessment) zum Einsatz kommen müssen, um eine mögliche Lebensgefahr zu erkennen.</a:t>
            </a:r>
            <a:endParaRPr lang="de-AT"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https://www.dangerassessment.org/</a:t>
            </a:r>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dirty="0"/>
          </a:p>
        </p:txBody>
      </p:sp>
    </p:spTree>
    <p:extLst>
      <p:ext uri="{BB962C8B-B14F-4D97-AF65-F5344CB8AC3E}">
        <p14:creationId xmlns:p14="http://schemas.microsoft.com/office/powerpoint/2010/main" val="283436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kern="1200" dirty="0">
                <a:solidFill>
                  <a:schemeClr val="tx1"/>
                </a:solidFill>
                <a:effectLst/>
                <a:latin typeface="+mn-lt"/>
                <a:ea typeface="+mn-ea"/>
                <a:cs typeface="+mn-cs"/>
              </a:rPr>
              <a:t>Folgende Ratschläge haben sich in dieser Situation bewährt:</a:t>
            </a:r>
          </a:p>
          <a:p>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Bestätige, dass der Kummer berechtigt ist und dass etwas nicht in Ordnung ist. </a:t>
            </a:r>
            <a:r>
              <a:rPr lang="de-DE" sz="1200" i="0" kern="1200" dirty="0">
                <a:solidFill>
                  <a:schemeClr val="tx1"/>
                </a:solidFill>
                <a:effectLst/>
                <a:latin typeface="+mn-lt"/>
                <a:ea typeface="+mn-ea"/>
                <a:cs typeface="+mn-cs"/>
              </a:rPr>
              <a:t>Das Opfer glaubt vielleicht nicht, dass es wirklich so schlimm um es steht, und braucht eine Bestätigung von außen, wenn es notwendig ist.</a:t>
            </a: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Stelle taktvolle Fragen. </a:t>
            </a:r>
            <a:r>
              <a:rPr lang="de-DE" sz="1200" i="0" kern="1200" dirty="0">
                <a:solidFill>
                  <a:schemeClr val="tx1"/>
                </a:solidFill>
                <a:effectLst/>
                <a:latin typeface="+mn-lt"/>
                <a:ea typeface="+mn-ea"/>
                <a:cs typeface="+mn-cs"/>
              </a:rPr>
              <a:t>Versuche mehr Informationen zu gewinnen, z. B. wie lange der Zustand bereits andauert oder welche Übergriffe passiert sind. Nimm dich aber zurück, wenn das Gespräch für das Opfer zu schmerzlich wird.</a:t>
            </a: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Weise keine Schuld zu. </a:t>
            </a:r>
            <a:r>
              <a:rPr lang="de-DE" sz="1200" i="0" kern="1200" dirty="0">
                <a:solidFill>
                  <a:schemeClr val="tx1"/>
                </a:solidFill>
                <a:effectLst/>
                <a:latin typeface="+mn-lt"/>
                <a:ea typeface="+mn-ea"/>
                <a:cs typeface="+mn-cs"/>
              </a:rPr>
              <a:t>Sehr wahrscheinlich hat das Opfer schon oft die Schuld an der Situation zugewiesen bekommen, deshalb ist es wichtig, dass du es bewusst vermeidest, Ratschläge zu erteilen wie „Wenn du … ändern würdest, dann würde er vielleicht nicht mehr …“ Obwohl in jeder Beziehung beide am Gelingen beteiligt sind, wird es zu einem späteren Zeitpunkt noch genügend Gelegenheit geben, dass das Opfer seinen eigenen Anteil an der schwierigen Lage erkennen kann.</a:t>
            </a: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Rate deinem Gegenüber nicht, einfach mehr zu tun. </a:t>
            </a:r>
            <a:r>
              <a:rPr lang="de-DE" sz="1200" i="0" kern="1200" dirty="0">
                <a:solidFill>
                  <a:schemeClr val="tx1"/>
                </a:solidFill>
                <a:effectLst/>
                <a:latin typeface="+mn-lt"/>
                <a:ea typeface="+mn-ea"/>
                <a:cs typeface="+mn-cs"/>
              </a:rPr>
              <a:t>Er/sie hat das bestimmt alles schon versucht – mehr zu beten, hilfsbereiter zu sein, mehr zu loben, besser zu kochen, sich verführerischer zu geben – und all das hat keine positiven Folgen erbracht, die über einige Tage oder Wochen hinaus gewirkt hätten (die Flitterwochen-Phase, wo alles besser erscheint, die aber nie lange anhält).</a:t>
            </a: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Versuche nicht, ganz alleine zu helfen. </a:t>
            </a:r>
            <a:r>
              <a:rPr lang="de-DE" sz="1200" i="0" kern="1200" dirty="0">
                <a:solidFill>
                  <a:schemeClr val="tx1"/>
                </a:solidFill>
                <a:effectLst/>
                <a:latin typeface="+mn-lt"/>
                <a:ea typeface="+mn-ea"/>
                <a:cs typeface="+mn-cs"/>
              </a:rPr>
              <a:t>Entscheide, welche Hilfe benötigt wird, ob ein Besuch beim Prediger (nicht jeder ist geeignet) oder bei einem christlichen Berater angebracht wäre.</a:t>
            </a:r>
            <a:endParaRPr lang="de-AT"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dirty="0"/>
          </a:p>
        </p:txBody>
      </p:sp>
    </p:spTree>
    <p:extLst>
      <p:ext uri="{BB962C8B-B14F-4D97-AF65-F5344CB8AC3E}">
        <p14:creationId xmlns:p14="http://schemas.microsoft.com/office/powerpoint/2010/main" val="234875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Biete an, zu allen Beratungen mitzukommen.</a:t>
            </a:r>
            <a:r>
              <a:rPr lang="de-DE" sz="1200" i="0" kern="1200" dirty="0">
                <a:solidFill>
                  <a:schemeClr val="tx1"/>
                </a:solidFill>
                <a:effectLst/>
                <a:latin typeface="+mn-lt"/>
                <a:ea typeface="+mn-ea"/>
                <a:cs typeface="+mn-cs"/>
              </a:rPr>
              <a:t> Vielleicht ist das Opfer ängstlich oder schämt sich. Die ersten Schritte aus einer missbräuchlichen Beziehung heraus können Angst einflößen und deine Unterstützung wird gebraucht.</a:t>
            </a:r>
          </a:p>
          <a:p>
            <a:pPr marL="171450" lvl="0" indent="-171450">
              <a:buFont typeface="Arial" panose="020B0604020202020204" pitchFamily="34" charset="0"/>
              <a:buChar char="•"/>
            </a:pP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Rate niemals zu überstürzten Entscheidungen. </a:t>
            </a:r>
            <a:r>
              <a:rPr lang="de-DE" sz="1200" i="0" kern="1200" dirty="0">
                <a:solidFill>
                  <a:schemeClr val="tx1"/>
                </a:solidFill>
                <a:effectLst/>
                <a:latin typeface="+mn-lt"/>
                <a:ea typeface="+mn-ea"/>
                <a:cs typeface="+mn-cs"/>
              </a:rPr>
              <a:t>Es ist nicht hilfreich, wenn du sagst: „Ich habe keine Ahnung, wie du das so lange ertragen konntest!“, oder „Wenn ich du wäre, würde ich sofort zum Rechtsanwalt gehen.“ Das würde nur dazu führen, das Opfer noch mehr zu lähmen. Es muss kleine, sichere Schritte zur Gesundheit und Heilung unternehmen. Außerdem könnte es sein, dass du deine eigenen seelischen Narben und schmerzlichen Erfahrungen in die Situation hineininterpretierst, obwohl die Lage eine andere ist.</a:t>
            </a:r>
          </a:p>
          <a:p>
            <a:pPr marL="171450" lvl="0" indent="-171450">
              <a:buFont typeface="Arial" panose="020B0604020202020204" pitchFamily="34" charset="0"/>
              <a:buChar char="•"/>
            </a:pP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Sei beständig für dein Gegenüber da. </a:t>
            </a:r>
            <a:r>
              <a:rPr lang="de-DE" sz="1200" i="0" kern="1200" dirty="0">
                <a:solidFill>
                  <a:schemeClr val="tx1"/>
                </a:solidFill>
                <a:effectLst/>
                <a:latin typeface="+mn-lt"/>
                <a:ea typeface="+mn-ea"/>
                <a:cs typeface="+mn-cs"/>
              </a:rPr>
              <a:t>Opfer fühlen sich oft isoliert. Es hat viel Mut gekostet, um Hilfe zu fragen; um noch mehr Hilfe zu bitten, könnte mehr Mut erfordern, als er/sie aufbringen kann, wenn du dich nicht selbst darum kümmerst. Möglicherweise wird kein zweiter Hilferuf erfolgen.</a:t>
            </a:r>
          </a:p>
          <a:p>
            <a:pPr marL="171450" lvl="0" indent="-171450">
              <a:buFont typeface="Arial" panose="020B0604020202020204" pitchFamily="34" charset="0"/>
              <a:buChar char="•"/>
            </a:pP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Weise auf die Heilige Schrift hin. </a:t>
            </a:r>
            <a:r>
              <a:rPr lang="de-DE" sz="1200" i="0" kern="1200" dirty="0">
                <a:solidFill>
                  <a:schemeClr val="tx1"/>
                </a:solidFill>
                <a:effectLst/>
                <a:latin typeface="+mn-lt"/>
                <a:ea typeface="+mn-ea"/>
                <a:cs typeface="+mn-cs"/>
              </a:rPr>
              <a:t>Gib Bibeltexte weiter, die den Wert eines Menschen in Gottes Augen betonen und die uns versichern, dass Gott uns heilen kann und unsere Stärke ist. Wenn das Selbstwertgefühl zerstört ist, braucht man ganz besonders die Zusicherung, dass man geliebt wird, dass man für jemanden wertvoll ist und dass jemand sich um einen kümmert.</a:t>
            </a:r>
          </a:p>
          <a:p>
            <a:pPr marL="171450" lvl="0" indent="-171450">
              <a:buFont typeface="Arial" panose="020B0604020202020204" pitchFamily="34" charset="0"/>
              <a:buChar char="•"/>
            </a:pP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i="0" kern="1200" dirty="0">
                <a:solidFill>
                  <a:schemeClr val="tx1"/>
                </a:solidFill>
                <a:effectLst/>
                <a:latin typeface="+mn-lt"/>
                <a:ea typeface="+mn-ea"/>
                <a:cs typeface="+mn-cs"/>
              </a:rPr>
              <a:t>Bete. </a:t>
            </a:r>
            <a:r>
              <a:rPr lang="de-DE" sz="1200" i="0" kern="1200" dirty="0">
                <a:solidFill>
                  <a:schemeClr val="tx1"/>
                </a:solidFill>
                <a:effectLst/>
                <a:latin typeface="+mn-lt"/>
                <a:ea typeface="+mn-ea"/>
                <a:cs typeface="+mn-cs"/>
              </a:rPr>
              <a:t>Bete mit ihm/ihr. Lege deinen Freund/deine Freundin Gott ans Herz und bringe ihn/sie immer wieder vor Christus, indem du darum bittest, dass die göttliche Heilung an ihm/ihr wirken möge.</a:t>
            </a:r>
            <a:endParaRPr lang="de-AT" sz="120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i="0" kern="1200" dirty="0">
              <a:solidFill>
                <a:schemeClr val="tx1"/>
              </a:solidFill>
              <a:effectLst/>
              <a:latin typeface="+mn-lt"/>
              <a:ea typeface="+mn-ea"/>
              <a:cs typeface="+mn-cs"/>
            </a:endParaRPr>
          </a:p>
          <a:p>
            <a:r>
              <a:rPr lang="de-DE" sz="1200" i="0" kern="1200" dirty="0">
                <a:solidFill>
                  <a:schemeClr val="tx1"/>
                </a:solidFill>
                <a:effectLst/>
                <a:latin typeface="+mn-lt"/>
                <a:ea typeface="+mn-ea"/>
                <a:cs typeface="+mn-cs"/>
              </a:rPr>
              <a:t>Diese Hinweise berühren nur die Oberfläche eines sehr umstrittenen Themas. Wenn du oder jemand, der dir wichtig ist, in dieser Situation gefangen ist, hole bitte Hilfe. Man sieht vielleicht kein blaues Auge, aber ein Herz wird jeden Tag ein wenig mehr gebrochen.</a:t>
            </a:r>
            <a:endParaRPr lang="de-AT" sz="120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dirty="0"/>
          </a:p>
        </p:txBody>
      </p:sp>
    </p:spTree>
    <p:extLst>
      <p:ext uri="{BB962C8B-B14F-4D97-AF65-F5344CB8AC3E}">
        <p14:creationId xmlns:p14="http://schemas.microsoft.com/office/powerpoint/2010/main" val="154185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ABSCHLIESSENDE FRAGEN</a:t>
            </a:r>
            <a:endParaRPr lang="de-AT"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Was ist, wenn du jemanden seelisch verletzt hast? </a:t>
            </a:r>
            <a:r>
              <a:rPr lang="de-DE" sz="1200" kern="1200" dirty="0">
                <a:solidFill>
                  <a:schemeClr val="tx1"/>
                </a:solidFill>
                <a:effectLst/>
                <a:latin typeface="+mn-lt"/>
                <a:ea typeface="+mn-ea"/>
                <a:cs typeface="+mn-cs"/>
              </a:rPr>
              <a:t>Hast du diese Techniken angewendet, um jemanden zu manipulieren? Wenn das der Fall ist, bist du bereit, das anzuerkennen und Hilfe zu suchen, um dein Benehmen zu ändern? Wirst du Hilfe von oben erbitten und annehmen?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Was ist, wenn du das Opfer von seelischem Missbrauch bist? </a:t>
            </a:r>
            <a:r>
              <a:rPr lang="de-DE" sz="1200" kern="1200" dirty="0">
                <a:solidFill>
                  <a:schemeClr val="tx1"/>
                </a:solidFill>
                <a:effectLst/>
                <a:latin typeface="+mn-lt"/>
                <a:ea typeface="+mn-ea"/>
                <a:cs typeface="+mn-cs"/>
              </a:rPr>
              <a:t>Bist du bereit, dem Täter mit Freundlichkeit aber auch Festigkeit entgegenzutreten und gesunde Grenzen zu setzen? Willst du fachkundige Hilfe suchen? Wirst du Heilung und Weisheit von Gott erbitten, um diese Situation zu verändern?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Ich bete, dass du das tun wirst!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dirty="0"/>
          </a:p>
        </p:txBody>
      </p:sp>
    </p:spTree>
    <p:extLst>
      <p:ext uri="{BB962C8B-B14F-4D97-AF65-F5344CB8AC3E}">
        <p14:creationId xmlns:p14="http://schemas.microsoft.com/office/powerpoint/2010/main" val="42722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RATSCHLÄGE VON ELLEN G. WHITE FÜR PAARE IN BEZIEHUNGSKRISEN:</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Glück fängt zu Hause an,</a:t>
            </a:r>
            <a:r>
              <a:rPr lang="de-DE" sz="1200" b="1" kern="1200" dirty="0">
                <a:solidFill>
                  <a:schemeClr val="tx1"/>
                </a:solidFill>
                <a:effectLst/>
                <a:latin typeface="+mn-lt"/>
                <a:ea typeface="+mn-ea"/>
                <a:cs typeface="+mn-cs"/>
              </a:rPr>
              <a:t> S. 25:</a:t>
            </a:r>
            <a:endParaRPr lang="de-AT" sz="1200" b="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„Es ist besser, Liebe weiterzugeben, statt sie zu fordern. Wir wollen die edlen Charakterzüge in uns fördern und die guten Seiten des andern schnell erkennen. </a:t>
            </a:r>
            <a:r>
              <a:rPr lang="de-DE" sz="1200" b="1" i="1" kern="1200" dirty="0">
                <a:solidFill>
                  <a:schemeClr val="tx1"/>
                </a:solidFill>
                <a:effectLst/>
                <a:latin typeface="+mn-lt"/>
                <a:ea typeface="+mn-ea"/>
                <a:cs typeface="+mn-cs"/>
              </a:rPr>
              <a:t>Das Bewusstsein, geschätzt zu werden, ist ein wichtiger Impuls und schafft innere Ausgeglichenheit. </a:t>
            </a:r>
            <a:r>
              <a:rPr lang="de-DE" sz="1200" i="1" kern="1200" dirty="0">
                <a:solidFill>
                  <a:schemeClr val="tx1"/>
                </a:solidFill>
                <a:effectLst/>
                <a:latin typeface="+mn-lt"/>
                <a:ea typeface="+mn-ea"/>
                <a:cs typeface="+mn-cs"/>
              </a:rPr>
              <a:t>Sympathie und Achtung geben Kraft, ein hohes Ziel im Auge zu behalten.“</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dirty="0"/>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Heute Nachmittag wollen wir uns einige Fragen stellen:</a:t>
            </a:r>
          </a:p>
          <a:p>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Welche </a:t>
            </a:r>
            <a:r>
              <a:rPr lang="de-DE" sz="1200" b="1" kern="1200" dirty="0">
                <a:solidFill>
                  <a:schemeClr val="tx1"/>
                </a:solidFill>
                <a:effectLst/>
                <a:latin typeface="+mn-lt"/>
                <a:ea typeface="+mn-ea"/>
                <a:cs typeface="+mn-cs"/>
              </a:rPr>
              <a:t>Methoden</a:t>
            </a:r>
            <a:r>
              <a:rPr lang="de-DE" sz="1200" kern="1200" dirty="0">
                <a:solidFill>
                  <a:schemeClr val="tx1"/>
                </a:solidFill>
                <a:effectLst/>
                <a:latin typeface="+mn-lt"/>
                <a:ea typeface="+mn-ea"/>
                <a:cs typeface="+mn-cs"/>
              </a:rPr>
              <a:t> setzen die Täter mit ihren Worten, ihrer Gleichgültigkeit und ihren Taten ein?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Welche </a:t>
            </a:r>
            <a:r>
              <a:rPr lang="de-DE" sz="1200" b="1" kern="1200" dirty="0">
                <a:solidFill>
                  <a:schemeClr val="tx1"/>
                </a:solidFill>
                <a:effectLst/>
                <a:latin typeface="+mn-lt"/>
                <a:ea typeface="+mn-ea"/>
                <a:cs typeface="+mn-cs"/>
              </a:rPr>
              <a:t>Folgen</a:t>
            </a:r>
            <a:r>
              <a:rPr lang="de-DE" sz="1200" kern="1200" dirty="0">
                <a:solidFill>
                  <a:schemeClr val="tx1"/>
                </a:solidFill>
                <a:effectLst/>
                <a:latin typeface="+mn-lt"/>
                <a:ea typeface="+mn-ea"/>
                <a:cs typeface="+mn-cs"/>
              </a:rPr>
              <a:t> hat seelische Gewalt?</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Wie kann man </a:t>
            </a:r>
            <a:r>
              <a:rPr lang="de-DE" sz="1200" b="1" kern="1200" dirty="0">
                <a:solidFill>
                  <a:schemeClr val="tx1"/>
                </a:solidFill>
                <a:effectLst/>
                <a:latin typeface="+mn-lt"/>
                <a:ea typeface="+mn-ea"/>
                <a:cs typeface="+mn-cs"/>
              </a:rPr>
              <a:t>seine persönliche Lage einschätzen</a:t>
            </a:r>
            <a:r>
              <a:rPr lang="de-DE"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Wie sollte ein </a:t>
            </a:r>
            <a:r>
              <a:rPr lang="de-DE" sz="1200" b="1" kern="1200" dirty="0">
                <a:solidFill>
                  <a:schemeClr val="tx1"/>
                </a:solidFill>
                <a:effectLst/>
                <a:latin typeface="+mn-lt"/>
                <a:ea typeface="+mn-ea"/>
                <a:cs typeface="+mn-cs"/>
              </a:rPr>
              <a:t>Christ reagieren,</a:t>
            </a:r>
            <a:r>
              <a:rPr lang="de-DE" sz="1200" kern="1200" dirty="0">
                <a:solidFill>
                  <a:schemeClr val="tx1"/>
                </a:solidFill>
                <a:effectLst/>
                <a:latin typeface="+mn-lt"/>
                <a:ea typeface="+mn-ea"/>
                <a:cs typeface="+mn-cs"/>
              </a:rPr>
              <a:t> wenn jemand missbraucht wird?</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dirty="0"/>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r>
              <a:rPr lang="de-DE" sz="1200" b="1" kern="1200" dirty="0">
                <a:solidFill>
                  <a:schemeClr val="tx1"/>
                </a:solidFill>
                <a:effectLst/>
                <a:latin typeface="+mn-lt"/>
                <a:ea typeface="+mn-ea"/>
                <a:cs typeface="+mn-cs"/>
              </a:rPr>
              <a:t>RATSCHLÄGE VON ELLEN G. WHITE FÜR PAARE IN BEZIEHUNGSKRISEN:</a:t>
            </a:r>
            <a:endParaRPr lang="de-AT" sz="1200" kern="1200" dirty="0">
              <a:solidFill>
                <a:schemeClr val="tx1"/>
              </a:solidFill>
              <a:effectLst/>
              <a:latin typeface="+mn-lt"/>
              <a:ea typeface="+mn-ea"/>
              <a:cs typeface="+mn-cs"/>
            </a:endParaRPr>
          </a:p>
          <a:p>
            <a:endParaRPr lang="de-AT" sz="1200" i="1"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Adventist Home</a:t>
            </a:r>
            <a:r>
              <a:rPr lang="de-DE" sz="1200" b="1" kern="1200" dirty="0">
                <a:solidFill>
                  <a:schemeClr val="tx1"/>
                </a:solidFill>
                <a:effectLst/>
                <a:latin typeface="+mn-lt"/>
                <a:ea typeface="+mn-ea"/>
                <a:cs typeface="+mn-cs"/>
              </a:rPr>
              <a:t>, S. 111 - 112:</a:t>
            </a:r>
            <a:endParaRPr lang="de-AT" sz="1200" b="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„Die Liebe kann genauso wenig bestehen, ohne sich in sichtbaren Zeichen zu offenbaren, wie Feuer ohne Brennstoff leuchten kann. Du hast das Gefühl, dass es unter deiner Würde wäre, Zärtlichkeit durch freundliche Taten zu zeigen und jede Gelegenheit zu nutzen, in deiner Ehefrau durch liebevolle und aufmerksame Worte Zuneigung zu wecken. Deine Gefühle ändern sich schnell, und werden oft durch äußere Gegebenheiten beeinträchtigt.</a:t>
            </a:r>
          </a:p>
          <a:p>
            <a:endParaRPr lang="de-AT"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Lass deine beruflichen Sorgen und Ärgernisse in deinem Büro zurück. Begegne deiner Familie mit einer freundlichen Haltung, mit Mitgefühl, Zärtlichkeit und Liebe. Das wird mehr helfen als viel Geld für Ärzte und Medizin auszugeben, um deine Frau wiederherzustellen. Es wird den Körper heilen und die Seele stärken. Euer beider Leben sind erbärmlich verlaufen.</a:t>
            </a:r>
          </a:p>
          <a:p>
            <a:endParaRPr lang="de-AT"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Du meinst, es wäre unter deiner Würde, Liebe zu zeigen, freundlich und zärtlich zu sprechen. All diese liebevollen Worte, so denkst du, stinken nach Weichheit und Schwäche und sind völlig unnötig. An ihre Stelle treten jedoch ärgerliche Worte voller Streit, Uneinigkeit und Kritiksucht. </a:t>
            </a:r>
          </a:p>
          <a:p>
            <a:endParaRPr lang="de-AT"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Dein Geist ist niemals zufrieden. Du grübelst über deine Schwierigkeiten nach, du hast immerfort eingebildete Not und in weiter Zukunft drohende Armut vor Augen. Du fühlst dich angefochten, verzweifelt und gequält; dein Verstand sieht keinen Ausweg und dein Geist ist bedrückt. Du pflegst weder die Liebe zu Gott noch die Herzensdankbarkeit für all die Segnungen, die dein freundlicher himmlischer Vater dir geschenkt hat. Du siehst nur die Unannehmlichkeiten des Lebens. Eine weltliche Geistesstörung schließt dich in schwarze Wolken der Finsternis ein. Satan freut sich darüber, weil du leidest, obwohl du dich doch für Frieden und Glück entscheiden könntest.“</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Glück fängt zu Hause an,</a:t>
            </a:r>
            <a:r>
              <a:rPr lang="de-DE" sz="1200" b="1" kern="1200" dirty="0">
                <a:solidFill>
                  <a:schemeClr val="tx1"/>
                </a:solidFill>
                <a:effectLst/>
                <a:latin typeface="+mn-lt"/>
                <a:ea typeface="+mn-ea"/>
                <a:cs typeface="+mn-cs"/>
              </a:rPr>
              <a:t> S. 27:</a:t>
            </a:r>
            <a:endParaRPr lang="de-AT" sz="1200" b="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„Ohne gegenseitige Rücksichtnahme und Liebe kann keine Macht auf Erden die Ehepartner in der Einheit des Glaubens bewahren. Das Miteinander in der Ehe soll herzlich und voller Rücksicht sein, von geistlicher Kraft erfüllt. So hat die Ehe eine heiligende und veredelnde Wirkung. Auf dieser Basis können sich die Partner gegenseitig alles bedeuten, was sie sich nach Gottes Wort bedeuten sollen.“</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dirty="0"/>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Was ist, wenn du selbst Menschen, die du liebst, seelische Gewalt antust? </a:t>
            </a:r>
            <a:r>
              <a:rPr lang="de-DE" sz="1200" b="1" kern="1200" dirty="0">
                <a:solidFill>
                  <a:schemeClr val="tx1"/>
                </a:solidFill>
                <a:effectLst/>
                <a:latin typeface="+mn-lt"/>
                <a:ea typeface="+mn-ea"/>
                <a:cs typeface="+mn-cs"/>
              </a:rPr>
              <a:t>Bist du bereit, dein Verhalten zu erkennen und zu verändern?</a:t>
            </a:r>
          </a:p>
          <a:p>
            <a:pPr marL="171450" lvl="0" indent="-171450">
              <a:buFont typeface="Arial" panose="020B0604020202020204" pitchFamily="34" charset="0"/>
              <a:buChar char="•"/>
            </a:pPr>
            <a:endParaRPr lang="de-AT"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Was ist, wenn du das Opfer bist? </a:t>
            </a:r>
            <a:r>
              <a:rPr lang="de-DE" sz="1200" b="1" kern="1200" dirty="0">
                <a:solidFill>
                  <a:schemeClr val="tx1"/>
                </a:solidFill>
                <a:effectLst/>
                <a:latin typeface="+mn-lt"/>
                <a:ea typeface="+mn-ea"/>
                <a:cs typeface="+mn-cs"/>
              </a:rPr>
              <a:t>Bist du bereit, Hilfe zu suchen</a:t>
            </a:r>
            <a:r>
              <a:rPr lang="de-DE" sz="1200" kern="1200" dirty="0">
                <a:solidFill>
                  <a:schemeClr val="tx1"/>
                </a:solidFill>
                <a:effectLst/>
                <a:latin typeface="+mn-lt"/>
                <a:ea typeface="+mn-ea"/>
                <a:cs typeface="+mn-cs"/>
              </a:rPr>
              <a:t>? Weißt du, an wen du dich wenden kannst?</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Wo findet man </a:t>
            </a:r>
            <a:r>
              <a:rPr lang="de-DE" sz="1200" b="1" kern="1200" dirty="0">
                <a:solidFill>
                  <a:schemeClr val="tx1"/>
                </a:solidFill>
                <a:effectLst/>
                <a:latin typeface="+mn-lt"/>
                <a:ea typeface="+mn-ea"/>
                <a:cs typeface="+mn-cs"/>
              </a:rPr>
              <a:t>Hilfestellung,</a:t>
            </a:r>
            <a:r>
              <a:rPr lang="de-DE" sz="1200" kern="1200" dirty="0">
                <a:solidFill>
                  <a:schemeClr val="tx1"/>
                </a:solidFill>
                <a:effectLst/>
                <a:latin typeface="+mn-lt"/>
                <a:ea typeface="+mn-ea"/>
                <a:cs typeface="+mn-cs"/>
              </a:rPr>
              <a:t> um den Opfern seelischer Gewalt zu helfen?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dirty="0"/>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WARUM FÄLLT ES SCHWER, SEELISCHE GEWALT ZU ERKENNEN?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Seelische Gewalt kann schwer zu erkennen sein, weil sie unauffällig ist und die Täter oft die Opfer als Schuldige darstellen. Sie können sich verhalten, als ob sie keine Ahnung hätten, warum du dich so aufregst. Es wäre auch möglich, dass du in früheren Beziehungen ähnlich behandelt wurdest, deshalb bist du es gewohnt und kannst den Missbrauch schwerer als solchen erkennen. Im Lauf der Zeit wird der Täter dein Selbstwertgefühl zerstören, dir Schuldgefühle einflößen, dich dazu bringen, an dir zu zweifeln und deinen eigenen Wahrnehmungen zu misstrauen.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Andere Aspekte eurer Beziehung können gut funktionieren. Der Täter kann zwischen den Gewaltausbrüchen liebevoll sein, so dass du sie verleugnest oder vergisst. Vielleicht hattest du nie eine gesunde Beziehung, die du als Vergleich heranziehen kannst; und wenn die seelische Gewalt im Verborgenen geschieht, gibt es keine Zeugen, die deine Erfahrung bestätigen könnten.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dirty="0"/>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DIE PERSÖNLICHKEITSMERKMALE DES TÄTERS</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Viele Frauen und Männer nehmen an, dass sie nicht missbraucht werden, solange sie nicht körperlich von ihrem Partner angegriffen werden. Das ist nicht zwingend wahr. Es kann sein, dass du in einer Partnerschaft bist, die dir etwas entzieht – dein Partner verringert dein Selbstwertgefühl und dein Glück – ohne dass du es bemerkt hast.</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Täter wollen üblicherweise kontrollieren und herrschen.</a:t>
            </a:r>
            <a:r>
              <a:rPr lang="de-DE" sz="1200" kern="1200" dirty="0">
                <a:solidFill>
                  <a:schemeClr val="tx1"/>
                </a:solidFill>
                <a:effectLst/>
                <a:latin typeface="+mn-lt"/>
                <a:ea typeface="+mn-ea"/>
                <a:cs typeface="+mn-cs"/>
              </a:rPr>
              <a:t> Um ihr Ziel zu erreichen, setzen sie verbale Gewalt ein. Sie sind selbstbezogen, ungeduldig, uneinsichtig, gefühllos, nachtragend, haben kein Mitgefühl und zeigen sich oft eifersüchtig, misstrauisch und verschlossen. Um die Kontrolle zu bewahren, nehmen manche Täter „Geiseln“, indem sie versuchen, dich von deinen Freunden und deiner Familie zu trennen. Ihre Stimmung kann rasch umschwingen, von unbeschwert-romantisch zu missmutig-zornig. Manche strafen mit Wutausbrüchen, andere mit Schweigen – oder beidem. Üblicherweise geht es nach ihrem Willen, oder gar nicht.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dirty="0"/>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Merkmale des Täters</a:t>
            </a:r>
            <a:endParaRPr lang="de-AT"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fordernde Mann</a:t>
            </a:r>
            <a:r>
              <a:rPr lang="de-DE" sz="1200" kern="1200" dirty="0">
                <a:solidFill>
                  <a:schemeClr val="tx1"/>
                </a:solidFill>
                <a:effectLst/>
                <a:latin typeface="+mn-lt"/>
                <a:ea typeface="+mn-ea"/>
                <a:cs typeface="+mn-cs"/>
              </a:rPr>
              <a:t> ist sehr dominant, leicht erzürnt, außerordentlich kritisch und überschätzt oft seine Beteiligung am Haushalt.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Rechthaberische</a:t>
            </a:r>
            <a:r>
              <a:rPr lang="de-DE" sz="1200" kern="1200" dirty="0">
                <a:solidFill>
                  <a:schemeClr val="tx1"/>
                </a:solidFill>
                <a:effectLst/>
                <a:latin typeface="+mn-lt"/>
                <a:ea typeface="+mn-ea"/>
                <a:cs typeface="+mn-cs"/>
              </a:rPr>
              <a:t> sieht seine Meinung als höchste Autorität an und schätzt die Gefühle seiner Partnerin gering. Er verdreht ihre Logik in etwas Lächerliches und lässt sie bereuen, überhaupt eine eigene Meinung gehabt zu haben.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Der unauffällige Folterer</a:t>
            </a:r>
            <a:r>
              <a:rPr lang="de-DE" sz="1200" kern="1200" dirty="0">
                <a:solidFill>
                  <a:schemeClr val="tx1"/>
                </a:solidFill>
                <a:effectLst/>
                <a:latin typeface="+mn-lt"/>
                <a:ea typeface="+mn-ea"/>
                <a:cs typeface="+mn-cs"/>
              </a:rPr>
              <a:t> schafft es, seine Partnerin verbal anzugreifen, ohne zu brüllen oder seine Stimme zu erheben. Diese stillen Angriffe bewirken oft, dass das Opfer zornig wird, und lassen so dieses als Täter erscheinen.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aktuelle Forschung zeigt, dass diese Merkmale Ausdruck eines verzerrten Weltbildes sind. In ihrem Buch </a:t>
            </a:r>
            <a:r>
              <a:rPr lang="de-DE" sz="1200" i="1" kern="1200" dirty="0">
                <a:solidFill>
                  <a:schemeClr val="tx1"/>
                </a:solidFill>
                <a:effectLst/>
                <a:latin typeface="+mn-lt"/>
                <a:ea typeface="+mn-ea"/>
                <a:cs typeface="+mn-cs"/>
              </a:rPr>
              <a:t>When Love Hurts: A Woman’s Guide to Understanding Abuse in Relationships</a:t>
            </a:r>
            <a:r>
              <a:rPr lang="de-DE" sz="1200" kern="1200" dirty="0">
                <a:solidFill>
                  <a:schemeClr val="tx1"/>
                </a:solidFill>
                <a:effectLst/>
                <a:latin typeface="+mn-lt"/>
                <a:ea typeface="+mn-ea"/>
                <a:cs typeface="+mn-cs"/>
              </a:rPr>
              <a:t> schreiben Jill Cory und Karen McAndless-Davis, dass Täter glauben, sie seien der Mittelpunkt der Welt, allen überlegen und verdienten es.</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„Männer verwenden seelischen Missbrauch, um ihr Weltbild durchzusetzen. Die Gewaltausübung erlaubt ihnen, die Kontrolle zu bewahren und mehr Macht als der Partner auszuüben. Ein Täter wird alles einsetzen, um zu ,gewinnen‘ und zu bekommen, was er will.“</a:t>
            </a:r>
            <a:endParaRPr lang="de-AT" sz="1200" i="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Wie bereits angemerkt, erleiden genauso viele Männer wie Frauen seelische Gewalt durch ihre Partner.</a:t>
            </a:r>
            <a:endParaRPr lang="de-AT"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https://www.focusonthefamily.ca/content/words-that-bruise-are-you-emotionally-abusive</a:t>
            </a:r>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dirty="0"/>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Merkmale der Täterin:</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Sie wurde als Kind missbraucht</a:t>
            </a:r>
            <a:r>
              <a:rPr lang="de-DE" sz="1200" kern="1200" dirty="0">
                <a:solidFill>
                  <a:schemeClr val="tx1"/>
                </a:solidFill>
                <a:effectLst/>
                <a:latin typeface="+mn-lt"/>
                <a:ea typeface="+mn-ea"/>
                <a:cs typeface="+mn-cs"/>
              </a:rPr>
              <a:t>, hat es in ihrer eigenen Familie erlebt oder wurde von einem früheren Partner mit seelischer Gewalt konfrontiert.</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Sie hat </a:t>
            </a:r>
            <a:r>
              <a:rPr lang="de-DE" sz="1200" b="1" kern="1200" dirty="0">
                <a:solidFill>
                  <a:schemeClr val="tx1"/>
                </a:solidFill>
                <a:effectLst/>
                <a:latin typeface="+mn-lt"/>
                <a:ea typeface="+mn-ea"/>
                <a:cs typeface="+mn-cs"/>
              </a:rPr>
              <a:t>ein geringes Selbstwertgefühl.</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Sie ist schnell aufbrausend</a:t>
            </a:r>
            <a:r>
              <a:rPr lang="de-DE" sz="1200" kern="1200" dirty="0">
                <a:solidFill>
                  <a:schemeClr val="tx1"/>
                </a:solidFill>
                <a:effectLst/>
                <a:latin typeface="+mn-lt"/>
                <a:ea typeface="+mn-ea"/>
                <a:cs typeface="+mn-cs"/>
              </a:rPr>
              <a:t>, schon kleine Ärgernisse und Auseinandersetzungen genügen.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dirty="0"/>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Ihr Überlegenheitsgefühl beruht auf der Zustimmung ihres Partners </a:t>
            </a:r>
            <a:r>
              <a:rPr lang="de-DE" sz="1200" kern="1200" dirty="0">
                <a:solidFill>
                  <a:schemeClr val="tx1"/>
                </a:solidFill>
                <a:effectLst/>
                <a:latin typeface="+mn-lt"/>
                <a:ea typeface="+mn-ea"/>
                <a:cs typeface="+mn-cs"/>
              </a:rPr>
              <a:t>und seiner Unterwerfung unter ihren Willen. Sie fühlt sich nur dann in der Lage, alles unter Kontrolle zu haben, wenn ihr Partner völlig willenlos ist und all ihre Entscheidungen und Wünsche akzeptiert.</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Sie hegt fixe Erwartungen und Fantasien </a:t>
            </a:r>
            <a:r>
              <a:rPr lang="de-DE" sz="1200" kern="1200" dirty="0">
                <a:solidFill>
                  <a:schemeClr val="tx1"/>
                </a:solidFill>
                <a:effectLst/>
                <a:latin typeface="+mn-lt"/>
                <a:ea typeface="+mn-ea"/>
                <a:cs typeface="+mn-cs"/>
              </a:rPr>
              <a:t>über Ehe, Partnerschaft oder Männer und will diese nicht aufgeben. Sie erwartet von ihrem Partner, dass er sich nach ihren Vorstellungen verhält; womöglich nach dem Muster der Ehe ihrer eigenen Eltern, oder dem Gegenteil davon. Sie verlangt, dass er sich ändert, um ihren Erwartungen zu entsprechen.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Sie schiebt die Schuld für alle Schwierigkeiten in der Beziehung auf ihren Partner.</a:t>
            </a:r>
            <a:r>
              <a:rPr lang="de-DE" sz="1200" kern="1200" dirty="0">
                <a:solidFill>
                  <a:schemeClr val="tx1"/>
                </a:solidFill>
                <a:effectLst/>
                <a:latin typeface="+mn-lt"/>
                <a:ea typeface="+mn-ea"/>
                <a:cs typeface="+mn-cs"/>
              </a:rPr>
              <a:t> Sie würde nicht zornig werden, wenn er nur ihren Erwartungen entsprechen würde. Sie würde nicht trinken, wenn er sie nicht unglücklich machen würde. Sie lehnt jede Beratung ab, weil „mit ihr alles stimmt, nur mit ihm nicht“. Sie möchte nicht, dass er zur Beratung geht, weil sie sich von dem Gedanken bedroht fühlt, dass ein Außenseiter „sich auf seine Seite schlägt“.</a:t>
            </a:r>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dirty="0"/>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1906C9CB-A8CD-8A41-B810-E24ACD860E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C17235AE-8FDE-C649-848C-2E5290B65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C3896A7E-F71D-7C49-A592-E28B2EABCF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EBBF460B-E5AC-7248-960D-B35FFD3B1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645A7B02-C23E-5746-AD2D-2419B20D3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6" name="Footer Placeholder 5">
            <a:extLst>
              <a:ext uri="{FF2B5EF4-FFF2-40B4-BE49-F238E27FC236}">
                <a16:creationId xmlns:a16="http://schemas.microsoft.com/office/drawing/2014/main" id="{ECF461CE-B09D-F048-A17F-586388880D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8" name="Footer Placeholder 7">
            <a:extLst>
              <a:ext uri="{FF2B5EF4-FFF2-40B4-BE49-F238E27FC236}">
                <a16:creationId xmlns:a16="http://schemas.microsoft.com/office/drawing/2014/main" id="{1C8CEDEA-D8B7-244A-8ED8-D9C7388D41B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4" name="Footer Placeholder 3">
            <a:extLst>
              <a:ext uri="{FF2B5EF4-FFF2-40B4-BE49-F238E27FC236}">
                <a16:creationId xmlns:a16="http://schemas.microsoft.com/office/drawing/2014/main" id="{2D4FF957-11FF-3741-95CA-0DBEC7E5F8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3" name="Footer Placeholder 2">
            <a:extLst>
              <a:ext uri="{FF2B5EF4-FFF2-40B4-BE49-F238E27FC236}">
                <a16:creationId xmlns:a16="http://schemas.microsoft.com/office/drawing/2014/main" id="{D9674E3E-DDA9-2747-ADDF-657A70FEBF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6" name="Footer Placeholder 5">
            <a:extLst>
              <a:ext uri="{FF2B5EF4-FFF2-40B4-BE49-F238E27FC236}">
                <a16:creationId xmlns:a16="http://schemas.microsoft.com/office/drawing/2014/main" id="{759F4235-61BF-C34C-9A9D-1F803DC73E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t>5/7/2018</a:t>
            </a:fld>
            <a:endParaRPr lang="en-US" dirty="0"/>
          </a:p>
        </p:txBody>
      </p:sp>
      <p:sp>
        <p:nvSpPr>
          <p:cNvPr id="6" name="Footer Placeholder 5">
            <a:extLst>
              <a:ext uri="{FF2B5EF4-FFF2-40B4-BE49-F238E27FC236}">
                <a16:creationId xmlns:a16="http://schemas.microsoft.com/office/drawing/2014/main" id="{0A6BF0CE-DC7A-884D-979E-EC595D471D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t>‹Nr.›</a:t>
            </a:fld>
            <a:endParaRPr lang="en-US" dirty="0"/>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5/7/2018</a:t>
            </a:fld>
            <a:endParaRPr lang="en-US" dirty="0"/>
          </a:p>
        </p:txBody>
      </p:sp>
      <p:sp>
        <p:nvSpPr>
          <p:cNvPr id="5" name="Footer Placeholder 4">
            <a:extLst>
              <a:ext uri="{FF2B5EF4-FFF2-40B4-BE49-F238E27FC236}">
                <a16:creationId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‹Nr.›</a:t>
            </a:fld>
            <a:endParaRPr lang="en-US" dirty="0"/>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id="{128FFBDE-4297-0346-BE04-8F1F62D1D97A}"/>
              </a:ext>
            </a:extLst>
          </p:cNvPr>
          <p:cNvSpPr>
            <a:spLocks noGrp="1"/>
          </p:cNvSpPr>
          <p:nvPr>
            <p:ph type="ctrTitle"/>
          </p:nvPr>
        </p:nvSpPr>
        <p:spPr>
          <a:xfrm>
            <a:off x="964440" y="2487148"/>
            <a:ext cx="9144000" cy="2480643"/>
          </a:xfrm>
        </p:spPr>
        <p:txBody>
          <a:bodyPr>
            <a:normAutofit fontScale="90000"/>
          </a:bodyPr>
          <a:lstStyle/>
          <a:p>
            <a:r>
              <a:rPr lang="de-DE" sz="8000" b="1" dirty="0">
                <a:latin typeface="SignPainter HouseScript" panose="02000006070000020004" pitchFamily="2" charset="0"/>
              </a:rPr>
              <a:t>Seelische Gewalt: </a:t>
            </a:r>
            <a:br>
              <a:rPr lang="de-DE" b="1" dirty="0"/>
            </a:br>
            <a:r>
              <a:rPr lang="de-DE" sz="4400" dirty="0">
                <a:latin typeface="Avenir Next" panose="020B0503020202020204" pitchFamily="34" charset="0"/>
              </a:rPr>
              <a:t>WAS KÖNNEN WIR TUN?</a:t>
            </a:r>
            <a:br>
              <a:rPr lang="de-DE" sz="4400" dirty="0">
                <a:latin typeface="Avenir Next" panose="020B0503020202020204" pitchFamily="34" charset="0"/>
              </a:rPr>
            </a:br>
            <a:endParaRPr lang="de-DE" dirty="0"/>
          </a:p>
        </p:txBody>
      </p:sp>
      <p:sp>
        <p:nvSpPr>
          <p:cNvPr id="3" name="Subtitle 2">
            <a:extLst>
              <a:ext uri="{FF2B5EF4-FFF2-40B4-BE49-F238E27FC236}">
                <a16:creationId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de-DE" sz="1400" dirty="0">
                <a:latin typeface="Avenir Next" panose="020B0503020202020204" pitchFamily="34" charset="0"/>
              </a:rPr>
              <a:t>VON DR. KATIA REINERT</a:t>
            </a:r>
            <a:br>
              <a:rPr lang="de-DE" sz="1400" dirty="0">
                <a:latin typeface="Avenir Next" panose="020B0503020202020204" pitchFamily="34" charset="0"/>
              </a:rPr>
            </a:br>
            <a:r>
              <a:rPr lang="de-AT" sz="1400" cap="all" dirty="0">
                <a:latin typeface="Avenir Next" panose="020B0503020202020204" pitchFamily="34" charset="0"/>
              </a:rPr>
              <a:t>stellvertretende Direktorin der Gesundheitsabteilung </a:t>
            </a:r>
            <a:br>
              <a:rPr lang="de-AT" sz="1400" cap="all" dirty="0">
                <a:latin typeface="Avenir Next" panose="020B0503020202020204" pitchFamily="34" charset="0"/>
              </a:rPr>
            </a:br>
            <a:r>
              <a:rPr lang="de-AT" sz="1400" cap="all" dirty="0">
                <a:latin typeface="Avenir Next" panose="020B0503020202020204" pitchFamily="34" charset="0"/>
              </a:rPr>
              <a:t>der Generalkonferenz DER SIEBENTEN-TAGS-ADVENTISTEN</a:t>
            </a:r>
            <a:endParaRPr lang="de-DE" sz="1400" cap="all" dirty="0">
              <a:latin typeface="Avenir Next" panose="020B0503020202020204" pitchFamily="34" charset="0"/>
            </a:endParaRPr>
          </a:p>
          <a:p>
            <a:endParaRPr lang="de-DE" dirty="0"/>
          </a:p>
        </p:txBody>
      </p:sp>
      <p:pic>
        <p:nvPicPr>
          <p:cNvPr id="6" name="Picture 5">
            <a:extLst>
              <a:ext uri="{FF2B5EF4-FFF2-40B4-BE49-F238E27FC236}">
                <a16:creationId xmlns:a16="http://schemas.microsoft.com/office/drawing/2014/main" id="{06E69828-089E-AE47-B205-CBC6E081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29" y="5598819"/>
            <a:ext cx="543621" cy="380280"/>
          </a:xfrm>
          <a:prstGeom prst="rect">
            <a:avLst/>
          </a:prstGeom>
        </p:spPr>
      </p:pic>
    </p:spTree>
    <p:extLst>
      <p:ext uri="{BB962C8B-B14F-4D97-AF65-F5344CB8AC3E}">
        <p14:creationId xmlns:p14="http://schemas.microsoft.com/office/powerpoint/2010/main" val="79953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7E30045D-BD22-C04E-B81D-15C8B14C32DC}"/>
              </a:ext>
            </a:extLst>
          </p:cNvPr>
          <p:cNvSpPr>
            <a:spLocks noGrp="1"/>
          </p:cNvSpPr>
          <p:nvPr>
            <p:ph idx="1"/>
          </p:nvPr>
        </p:nvSpPr>
        <p:spPr>
          <a:xfrm>
            <a:off x="674424" y="1511724"/>
            <a:ext cx="8717770" cy="4351338"/>
          </a:xfrm>
        </p:spPr>
        <p:txBody>
          <a:bodyPr>
            <a:normAutofit lnSpcReduction="10000"/>
          </a:bodyPr>
          <a:lstStyle/>
          <a:p>
            <a:pPr lvl="0" fontAlgn="base">
              <a:lnSpc>
                <a:spcPct val="100000"/>
              </a:lnSpc>
            </a:pPr>
            <a:r>
              <a:rPr lang="de-AT" b="1" dirty="0">
                <a:solidFill>
                  <a:srgbClr val="002060"/>
                </a:solidFill>
              </a:rPr>
              <a:t>Täterinnen sind außergewöhnlich besitzergreifend </a:t>
            </a:r>
            <a:br>
              <a:rPr lang="de-AT" b="1" dirty="0">
                <a:solidFill>
                  <a:srgbClr val="002060"/>
                </a:solidFill>
              </a:rPr>
            </a:br>
            <a:r>
              <a:rPr lang="de-AT" b="1" dirty="0">
                <a:solidFill>
                  <a:srgbClr val="002060"/>
                </a:solidFill>
              </a:rPr>
              <a:t>und eifersüchtig</a:t>
            </a:r>
            <a:r>
              <a:rPr lang="en-US" dirty="0"/>
              <a:t>. </a:t>
            </a:r>
            <a:r>
              <a:rPr lang="de-AT" dirty="0"/>
              <a:t>Sie haben ein tiefes Bedürfnis, ihre Partner unter Kontrolle zu haben.</a:t>
            </a:r>
          </a:p>
          <a:p>
            <a:pPr lvl="0" fontAlgn="base">
              <a:lnSpc>
                <a:spcPct val="100000"/>
              </a:lnSpc>
            </a:pPr>
            <a:r>
              <a:rPr lang="de-AT" b="1" dirty="0">
                <a:solidFill>
                  <a:srgbClr val="002060"/>
                </a:solidFill>
              </a:rPr>
              <a:t>Oft pflegen sie mit anderen Menschen nur oberflächliche Beziehungen</a:t>
            </a:r>
            <a:r>
              <a:rPr lang="en-US" dirty="0"/>
              <a:t>. </a:t>
            </a:r>
            <a:r>
              <a:rPr lang="de-DE" dirty="0"/>
              <a:t>Ihre wichtigste, wenn nicht gar einzige, Beziehung ist jene mit ihrem Partner.</a:t>
            </a:r>
            <a:endParaRPr lang="en-US" dirty="0"/>
          </a:p>
          <a:p>
            <a:pPr lvl="0" fontAlgn="base">
              <a:lnSpc>
                <a:spcPct val="100000"/>
              </a:lnSpc>
            </a:pPr>
            <a:r>
              <a:rPr lang="de-AT" b="1" dirty="0">
                <a:solidFill>
                  <a:srgbClr val="002060"/>
                </a:solidFill>
              </a:rPr>
              <a:t>Sie scheint zwei Persönlichkeiten in sich zu vereinen: </a:t>
            </a:r>
            <a:r>
              <a:rPr lang="de-DE" dirty="0"/>
              <a:t>Entweder ist sie liebevoll oder außergewöhnlich grausam und brutal. Je nach Stimmung ist sie selbstsüchtig oder großzügig</a:t>
            </a:r>
            <a:r>
              <a:rPr lang="en-US" dirty="0"/>
              <a:t>.</a:t>
            </a:r>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854A-49D2-854B-A26E-F1C7167C6BDE}"/>
              </a:ext>
            </a:extLst>
          </p:cNvPr>
          <p:cNvSpPr>
            <a:spLocks noGrp="1"/>
          </p:cNvSpPr>
          <p:nvPr>
            <p:ph type="title"/>
          </p:nvPr>
        </p:nvSpPr>
        <p:spPr/>
        <p:txBody>
          <a:bodyPr/>
          <a:lstStyle/>
          <a:p>
            <a:endParaRPr lang="en-US" dirty="0"/>
          </a:p>
        </p:txBody>
      </p:sp>
      <p:pic>
        <p:nvPicPr>
          <p:cNvPr id="4" name="Content Placeholder 8">
            <a:extLst>
              <a:ext uri="{FF2B5EF4-FFF2-40B4-BE49-F238E27FC236}">
                <a16:creationId xmlns:a16="http://schemas.microsoft.com/office/drawing/2014/main"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DA2347CE-F9BA-BA49-9F9B-3D17EF23A4AA}"/>
              </a:ext>
            </a:extLst>
          </p:cNvPr>
          <p:cNvSpPr>
            <a:spLocks noGrp="1"/>
          </p:cNvSpPr>
          <p:nvPr>
            <p:ph idx="1"/>
          </p:nvPr>
        </p:nvSpPr>
        <p:spPr>
          <a:xfrm>
            <a:off x="701720" y="1893865"/>
            <a:ext cx="8690474" cy="4351338"/>
          </a:xfrm>
        </p:spPr>
        <p:txBody>
          <a:bodyPr/>
          <a:lstStyle/>
          <a:p>
            <a:pPr lvl="0" fontAlgn="base">
              <a:lnSpc>
                <a:spcPct val="100000"/>
              </a:lnSpc>
            </a:pPr>
            <a:r>
              <a:rPr lang="de-AT" b="1" dirty="0">
                <a:solidFill>
                  <a:srgbClr val="002060"/>
                </a:solidFill>
              </a:rPr>
              <a:t>Ein Hauptmerkmal der Täterin ist ihre Fähigkeit, </a:t>
            </a:r>
            <a:br>
              <a:rPr lang="de-AT" b="1" dirty="0">
                <a:solidFill>
                  <a:srgbClr val="002060"/>
                </a:solidFill>
              </a:rPr>
            </a:br>
            <a:r>
              <a:rPr lang="de-AT" b="1" dirty="0">
                <a:solidFill>
                  <a:srgbClr val="002060"/>
                </a:solidFill>
              </a:rPr>
              <a:t>andere zu täuschen</a:t>
            </a:r>
            <a:r>
              <a:rPr lang="en-US" b="1" dirty="0">
                <a:solidFill>
                  <a:srgbClr val="002060"/>
                </a:solidFill>
              </a:rPr>
              <a:t>. </a:t>
            </a:r>
            <a:r>
              <a:rPr lang="de-DE" dirty="0"/>
              <a:t>Sie kann liebevoll, ruhig, charmant und überzeugend wirken.</a:t>
            </a:r>
            <a:endParaRPr lang="en-US" dirty="0"/>
          </a:p>
          <a:p>
            <a:pPr fontAlgn="base">
              <a:lnSpc>
                <a:spcPct val="100000"/>
              </a:lnSpc>
            </a:pPr>
            <a:r>
              <a:rPr lang="de-AT" b="1" dirty="0">
                <a:solidFill>
                  <a:srgbClr val="002060"/>
                </a:solidFill>
              </a:rPr>
              <a:t>Der Partner ist für sie meist ein Symbol</a:t>
            </a:r>
            <a:r>
              <a:rPr lang="en-US" b="1" dirty="0">
                <a:solidFill>
                  <a:srgbClr val="002060"/>
                </a:solidFill>
              </a:rPr>
              <a:t>. </a:t>
            </a:r>
            <a:r>
              <a:rPr lang="de-DE" dirty="0"/>
              <a:t>Die Täterin sieht ihren Partner nicht als eigenständige Persönlichkeit, sondern als Stellvertreter eines anderen, vor allem, wenn sie zornig ist. Sie nimmt an, dass er wie der andere (oft ihr Vater, ein anderes Familienmitglied oder eine Autoritätsperson) denkt, fühlt oder handelt. </a:t>
            </a:r>
            <a:endParaRPr lang="de-AT" dirty="0"/>
          </a:p>
          <a:p>
            <a:pPr lvl="0" fontAlgn="base">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411007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7A2-4923-C142-82AB-DDA93A7F13AB}"/>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C4BF51DF-05FD-9C44-98E6-46BBB66B9799}"/>
              </a:ext>
            </a:extLst>
          </p:cNvPr>
          <p:cNvSpPr>
            <a:spLocks noGrp="1"/>
          </p:cNvSpPr>
          <p:nvPr>
            <p:ph idx="1"/>
          </p:nvPr>
        </p:nvSpPr>
        <p:spPr>
          <a:xfrm>
            <a:off x="3030584" y="1946366"/>
            <a:ext cx="6481916" cy="3971290"/>
          </a:xfrm>
        </p:spPr>
        <p:txBody>
          <a:bodyPr/>
          <a:lstStyle/>
          <a:p>
            <a:pPr marL="0" indent="0" algn="ctr">
              <a:lnSpc>
                <a:spcPct val="100000"/>
              </a:lnSpc>
              <a:buNone/>
            </a:pPr>
            <a:r>
              <a:rPr lang="de-AT" b="1" dirty="0">
                <a:solidFill>
                  <a:srgbClr val="002060"/>
                </a:solidFill>
              </a:rPr>
              <a:t>Die Forschung weist darauf hin, dass Opfer dazu neigen, selbst zu Tätern zu werden</a:t>
            </a:r>
            <a:r>
              <a:rPr lang="en-US" b="1" dirty="0">
                <a:solidFill>
                  <a:srgbClr val="002060"/>
                </a:solidFill>
              </a:rPr>
              <a:t>. </a:t>
            </a:r>
            <a:r>
              <a:rPr lang="de-DE" dirty="0"/>
              <a:t>Manchmal entsteht seelische Gewalt aus Gefühlen von Angst und Scham, die aus dem Missbrauch in der Zeit vor der aktuellen Partnerschaft stammen. </a:t>
            </a:r>
            <a:br>
              <a:rPr lang="de-DE" dirty="0"/>
            </a:br>
            <a:r>
              <a:rPr lang="de-DE" dirty="0"/>
              <a:t>Das Bedürfnis nach Selbstschutz kann </a:t>
            </a:r>
            <a:br>
              <a:rPr lang="de-DE" dirty="0"/>
            </a:br>
            <a:r>
              <a:rPr lang="de-DE" dirty="0"/>
              <a:t>zu weiterem Missbrauch führen.</a:t>
            </a:r>
            <a:r>
              <a:rPr lang="en-US" dirty="0">
                <a:effectLst/>
              </a:rPr>
              <a:t> </a:t>
            </a:r>
            <a:endParaRPr lang="en-US" dirty="0"/>
          </a:p>
        </p:txBody>
      </p:sp>
    </p:spTree>
    <p:extLst>
      <p:ext uri="{BB962C8B-B14F-4D97-AF65-F5344CB8AC3E}">
        <p14:creationId xmlns:p14="http://schemas.microsoft.com/office/powerpoint/2010/main" val="3195539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id="{84B4164B-4C93-AB46-98F0-716F0D152FE6}"/>
              </a:ext>
            </a:extLst>
          </p:cNvPr>
          <p:cNvSpPr>
            <a:spLocks noGrp="1"/>
          </p:cNvSpPr>
          <p:nvPr>
            <p:ph type="title"/>
          </p:nvPr>
        </p:nvSpPr>
        <p:spPr>
          <a:xfrm>
            <a:off x="2421340" y="706323"/>
            <a:ext cx="7814481" cy="4466182"/>
          </a:xfrm>
        </p:spPr>
        <p:txBody>
          <a:bodyPr>
            <a:noAutofit/>
          </a:bodyPr>
          <a:lstStyle/>
          <a:p>
            <a:pPr algn="ctr" fontAlgn="base">
              <a:lnSpc>
                <a:spcPct val="100000"/>
              </a:lnSpc>
            </a:pPr>
            <a:br>
              <a:rPr lang="de-DE" dirty="0">
                <a:latin typeface="Avenir Next" panose="020B0503020202020204" pitchFamily="34" charset="0"/>
              </a:rPr>
            </a:br>
            <a:br>
              <a:rPr lang="de-DE" dirty="0">
                <a:latin typeface="Avenir Next" panose="020B0503020202020204" pitchFamily="34" charset="0"/>
              </a:rPr>
            </a:br>
            <a:br>
              <a:rPr lang="de-DE" dirty="0">
                <a:latin typeface="Avenir Next" panose="020B0503020202020204" pitchFamily="34" charset="0"/>
              </a:rPr>
            </a:br>
            <a:br>
              <a:rPr lang="de-DE" dirty="0">
                <a:latin typeface="Avenir Next" panose="020B0503020202020204" pitchFamily="34" charset="0"/>
              </a:rPr>
            </a:br>
            <a:r>
              <a:rPr lang="de-DE" dirty="0">
                <a:latin typeface="Avenir Next" panose="020B0503020202020204" pitchFamily="34" charset="0"/>
              </a:rPr>
              <a:t>AUF WELCHE WEISE WIRD </a:t>
            </a:r>
            <a:r>
              <a:rPr lang="de-DE" b="1" dirty="0">
                <a:solidFill>
                  <a:srgbClr val="002060"/>
                </a:solidFill>
                <a:latin typeface="Avenir Next" panose="020B0503020202020204" pitchFamily="34" charset="0"/>
              </a:rPr>
              <a:t>SEELISCHE GEWALT</a:t>
            </a:r>
            <a:br>
              <a:rPr lang="de-DE" b="1" dirty="0">
                <a:solidFill>
                  <a:srgbClr val="002060"/>
                </a:solidFill>
                <a:latin typeface="Avenir Next" panose="020B0503020202020204" pitchFamily="34" charset="0"/>
              </a:rPr>
            </a:br>
            <a:r>
              <a:rPr lang="de-DE" b="1" dirty="0">
                <a:solidFill>
                  <a:srgbClr val="002060"/>
                </a:solidFill>
                <a:latin typeface="Avenir Next" panose="020B0503020202020204" pitchFamily="34" charset="0"/>
              </a:rPr>
              <a:t>AUSGEÜBT?</a:t>
            </a:r>
            <a:r>
              <a:rPr lang="de-DE" dirty="0">
                <a:latin typeface="Avenir Next" panose="020B0503020202020204" pitchFamily="34" charset="0"/>
              </a:rPr>
              <a:t> </a:t>
            </a:r>
            <a:br>
              <a:rPr lang="de-DE" dirty="0">
                <a:latin typeface="Avenir Next" panose="020B0503020202020204" pitchFamily="34" charset="0"/>
              </a:rPr>
            </a:br>
            <a:br>
              <a:rPr lang="de-DE" dirty="0">
                <a:latin typeface="Avenir Next" panose="020B0503020202020204" pitchFamily="34" charset="0"/>
              </a:rPr>
            </a:br>
            <a:r>
              <a:rPr lang="de-DE" dirty="0">
                <a:latin typeface="Avenir Next" panose="020B0503020202020204" pitchFamily="34" charset="0"/>
              </a:rPr>
              <a:t> </a:t>
            </a:r>
            <a:br>
              <a:rPr lang="de-DE" dirty="0">
                <a:latin typeface="Avenir Next" panose="020B0503020202020204" pitchFamily="34" charset="0"/>
              </a:rPr>
            </a:br>
            <a:endParaRPr lang="de-DE"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6CAE8281-9BEA-9C44-B525-F7833C057F1F}"/>
              </a:ext>
            </a:extLst>
          </p:cNvPr>
          <p:cNvSpPr>
            <a:spLocks noGrp="1"/>
          </p:cNvSpPr>
          <p:nvPr>
            <p:ph type="title"/>
          </p:nvPr>
        </p:nvSpPr>
        <p:spPr>
          <a:xfrm>
            <a:off x="128514" y="1018903"/>
            <a:ext cx="10515600" cy="1802674"/>
          </a:xfrm>
        </p:spPr>
        <p:txBody>
          <a:bodyPr>
            <a:normAutofit fontScale="90000"/>
          </a:bodyPr>
          <a:lstStyle/>
          <a:p>
            <a:pPr algn="ctr"/>
            <a:r>
              <a:rPr lang="de-DE" dirty="0">
                <a:latin typeface="Avenir Next" panose="020B0503020202020204" pitchFamily="34" charset="0"/>
              </a:rPr>
              <a:t>1. SEELISCHER MISSBRAUCH</a:t>
            </a:r>
            <a:br>
              <a:rPr lang="de-DE" dirty="0">
                <a:latin typeface="Avenir Next" panose="020B0503020202020204" pitchFamily="34" charset="0"/>
              </a:rPr>
            </a:br>
            <a:r>
              <a:rPr lang="de-DE" b="1" dirty="0">
                <a:solidFill>
                  <a:srgbClr val="002060"/>
                </a:solidFill>
                <a:latin typeface="Avenir Next" panose="020B0503020202020204" pitchFamily="34" charset="0"/>
              </a:rPr>
              <a:t>DURCH WORTE</a:t>
            </a:r>
            <a:br>
              <a:rPr lang="de-DE" dirty="0">
                <a:latin typeface="Avenir Next" panose="020B0503020202020204" pitchFamily="34" charset="0"/>
              </a:rPr>
            </a:br>
            <a:endParaRPr lang="de-DE"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E92385A-C482-E640-9656-B0DA1D75E049}"/>
              </a:ext>
            </a:extLst>
          </p:cNvPr>
          <p:cNvSpPr>
            <a:spLocks noGrp="1"/>
          </p:cNvSpPr>
          <p:nvPr>
            <p:ph idx="1"/>
          </p:nvPr>
        </p:nvSpPr>
        <p:spPr>
          <a:xfrm>
            <a:off x="1070216" y="2458065"/>
            <a:ext cx="8838063" cy="3942735"/>
          </a:xfrm>
        </p:spPr>
        <p:txBody>
          <a:bodyPr>
            <a:normAutofit fontScale="85000" lnSpcReduction="20000"/>
          </a:bodyPr>
          <a:lstStyle/>
          <a:p>
            <a:pPr lvl="0" fontAlgn="base">
              <a:lnSpc>
                <a:spcPct val="110000"/>
              </a:lnSpc>
            </a:pPr>
            <a:r>
              <a:rPr lang="de-DE" b="1" dirty="0">
                <a:solidFill>
                  <a:srgbClr val="002060"/>
                </a:solidFill>
              </a:rPr>
              <a:t>Die überhebliche Meinung</a:t>
            </a:r>
            <a:r>
              <a:rPr lang="de-DE" dirty="0">
                <a:solidFill>
                  <a:srgbClr val="002060"/>
                </a:solidFill>
              </a:rPr>
              <a:t> </a:t>
            </a:r>
            <a:r>
              <a:rPr lang="de-DE" dirty="0"/>
              <a:t>weigert sich, die Ansicht des Partners </a:t>
            </a:r>
            <a:br>
              <a:rPr lang="de-DE" dirty="0"/>
            </a:br>
            <a:r>
              <a:rPr lang="de-DE" dirty="0"/>
              <a:t>in Betracht zu ziehen und zwingt diesen, die Auffassung des Täters zu übernehmen.</a:t>
            </a:r>
          </a:p>
          <a:p>
            <a:pPr lvl="0" fontAlgn="base">
              <a:lnSpc>
                <a:spcPct val="110000"/>
              </a:lnSpc>
            </a:pPr>
            <a:r>
              <a:rPr lang="de-DE" b="1" dirty="0">
                <a:solidFill>
                  <a:srgbClr val="002060"/>
                </a:solidFill>
              </a:rPr>
              <a:t>Die Person, die auf jeden Fall Recht hat </a:t>
            </a:r>
            <a:r>
              <a:rPr lang="de-DE" dirty="0"/>
              <a:t>und bei jeder Auseinandersetzung das letzte Wort haben muss, setzt dich immer ins Unrecht.</a:t>
            </a:r>
          </a:p>
          <a:p>
            <a:pPr lvl="0">
              <a:lnSpc>
                <a:spcPct val="110000"/>
              </a:lnSpc>
            </a:pPr>
            <a:r>
              <a:rPr lang="de-DE" b="1" dirty="0">
                <a:solidFill>
                  <a:srgbClr val="002060"/>
                </a:solidFill>
              </a:rPr>
              <a:t>„Richter und Geschworene in einer Person“ </a:t>
            </a:r>
            <a:br>
              <a:rPr lang="de-DE" b="1" dirty="0">
                <a:solidFill>
                  <a:srgbClr val="002060"/>
                </a:solidFill>
              </a:rPr>
            </a:br>
            <a:r>
              <a:rPr lang="de-DE" dirty="0"/>
              <a:t>spricht harte Urteile über dich und dein Verhalten aus, </a:t>
            </a:r>
            <a:br>
              <a:rPr lang="de-DE" dirty="0"/>
            </a:br>
            <a:r>
              <a:rPr lang="de-DE" dirty="0"/>
              <a:t>um bei dir Scham und Schuldgefühle hervorzurufen.</a:t>
            </a:r>
          </a:p>
          <a:p>
            <a:pPr marL="0" indent="0" fontAlgn="base">
              <a:buNone/>
            </a:pPr>
            <a:r>
              <a:rPr lang="de-DE" dirty="0"/>
              <a:t> </a:t>
            </a:r>
          </a:p>
          <a:p>
            <a:endParaRPr lang="de-DE" dirty="0"/>
          </a:p>
        </p:txBody>
      </p:sp>
    </p:spTree>
    <p:extLst>
      <p:ext uri="{BB962C8B-B14F-4D97-AF65-F5344CB8AC3E}">
        <p14:creationId xmlns:p14="http://schemas.microsoft.com/office/powerpoint/2010/main" val="319432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551F-30F2-574A-A199-A5E7B275207F}"/>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1FD21E67-378D-FC47-8C6D-00DF43450329}"/>
              </a:ext>
            </a:extLst>
          </p:cNvPr>
          <p:cNvSpPr>
            <a:spLocks noGrp="1"/>
          </p:cNvSpPr>
          <p:nvPr>
            <p:ph idx="1"/>
          </p:nvPr>
        </p:nvSpPr>
        <p:spPr>
          <a:xfrm>
            <a:off x="374171" y="1634553"/>
            <a:ext cx="10128365" cy="4351338"/>
          </a:xfrm>
        </p:spPr>
        <p:txBody>
          <a:bodyPr>
            <a:noAutofit/>
          </a:bodyPr>
          <a:lstStyle/>
          <a:p>
            <a:pPr lvl="0" fontAlgn="base">
              <a:lnSpc>
                <a:spcPct val="120000"/>
              </a:lnSpc>
            </a:pPr>
            <a:r>
              <a:rPr lang="de-DE" sz="2400" b="1" dirty="0">
                <a:solidFill>
                  <a:srgbClr val="002060"/>
                </a:solidFill>
              </a:rPr>
              <a:t>Der leidenschaftliche Erniedriger</a:t>
            </a:r>
            <a:r>
              <a:rPr lang="de-DE" sz="2400" dirty="0">
                <a:solidFill>
                  <a:srgbClr val="002060"/>
                </a:solidFill>
              </a:rPr>
              <a:t> </a:t>
            </a:r>
            <a:r>
              <a:rPr lang="de-DE" sz="2400" dirty="0"/>
              <a:t>verwendet Kommentare wie: „Du bist verrückt! Wie kann man nur so etwas Idiotisches tun?“, um deine Entscheidungen und Gefühle abzuwerten.</a:t>
            </a:r>
          </a:p>
          <a:p>
            <a:pPr lvl="0" fontAlgn="base">
              <a:lnSpc>
                <a:spcPct val="120000"/>
              </a:lnSpc>
            </a:pPr>
            <a:r>
              <a:rPr lang="de-DE" sz="2400" b="1" dirty="0">
                <a:solidFill>
                  <a:srgbClr val="002060"/>
                </a:solidFill>
              </a:rPr>
              <a:t>Der spontane Komiker</a:t>
            </a:r>
            <a:r>
              <a:rPr lang="de-DE" sz="2400" dirty="0"/>
              <a:t> verwendet Sarkasmus, um Vergangenes auszugraben, seinen Gesichtspunkt klarzustellen oder dich als Person herabzusetzen.</a:t>
            </a:r>
          </a:p>
          <a:p>
            <a:pPr lvl="0" fontAlgn="base">
              <a:lnSpc>
                <a:spcPct val="120000"/>
              </a:lnSpc>
            </a:pPr>
            <a:r>
              <a:rPr lang="de-DE" sz="2400" b="1" dirty="0">
                <a:solidFill>
                  <a:srgbClr val="002060"/>
                </a:solidFill>
              </a:rPr>
              <a:t>Der Schuldzuweiser </a:t>
            </a:r>
            <a:r>
              <a:rPr lang="de-DE" sz="2400" dirty="0"/>
              <a:t>redet dir unrealistische und unverdiente Schuldgefühle ein, um dein Benehmen zu kontrollieren.</a:t>
            </a:r>
          </a:p>
          <a:p>
            <a:pPr lvl="0" fontAlgn="base">
              <a:lnSpc>
                <a:spcPct val="120000"/>
              </a:lnSpc>
            </a:pPr>
            <a:r>
              <a:rPr lang="de-DE" sz="2400" b="1" dirty="0">
                <a:solidFill>
                  <a:srgbClr val="002060"/>
                </a:solidFill>
              </a:rPr>
              <a:t>Der Historiker</a:t>
            </a:r>
            <a:r>
              <a:rPr lang="de-DE" sz="2400" dirty="0">
                <a:solidFill>
                  <a:srgbClr val="002060"/>
                </a:solidFill>
              </a:rPr>
              <a:t> </a:t>
            </a:r>
            <a:r>
              <a:rPr lang="de-DE" sz="2400" dirty="0"/>
              <a:t>sagt zwar, dass er dir vergeben hat, bringt aber Vergangenes immer wieder zur Sprache, um dich dazu zu bringen, aufgrund deiner Schuldgefühle seine Entscheidungen und Gefühle anzuerkennen.</a:t>
            </a:r>
          </a:p>
        </p:txBody>
      </p:sp>
    </p:spTree>
    <p:extLst>
      <p:ext uri="{BB962C8B-B14F-4D97-AF65-F5344CB8AC3E}">
        <p14:creationId xmlns:p14="http://schemas.microsoft.com/office/powerpoint/2010/main" val="2071270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590502"/>
            <a:ext cx="12192001" cy="6296306"/>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577396"/>
            <a:ext cx="10515600" cy="1208827"/>
          </a:xfrm>
        </p:spPr>
        <p:txBody>
          <a:bodyPr>
            <a:noAutofit/>
          </a:bodyPr>
          <a:lstStyle/>
          <a:p>
            <a:pPr algn="ctr"/>
            <a:br>
              <a:rPr lang="de-DE" sz="4000" dirty="0">
                <a:latin typeface="Avenir Next" panose="020B0503020202020204" pitchFamily="34" charset="0"/>
              </a:rPr>
            </a:br>
            <a:r>
              <a:rPr lang="de-DE" sz="4000" dirty="0">
                <a:latin typeface="Avenir Next" panose="020B0503020202020204" pitchFamily="34" charset="0"/>
              </a:rPr>
              <a:t>2. SEELISCHER MISSBRAUCH</a:t>
            </a:r>
            <a:br>
              <a:rPr lang="de-DE" sz="4000" dirty="0">
                <a:latin typeface="Avenir Next" panose="020B0503020202020204" pitchFamily="34" charset="0"/>
              </a:rPr>
            </a:br>
            <a:r>
              <a:rPr lang="de-DE" sz="4000" b="1" dirty="0">
                <a:solidFill>
                  <a:srgbClr val="002060"/>
                </a:solidFill>
                <a:latin typeface="Avenir Next" panose="020B0503020202020204" pitchFamily="34" charset="0"/>
              </a:rPr>
              <a:t>DURCH TATEN</a:t>
            </a:r>
            <a:br>
              <a:rPr lang="de-DE" sz="4000" b="1" dirty="0">
                <a:solidFill>
                  <a:srgbClr val="002060"/>
                </a:solidFill>
                <a:latin typeface="Avenir Next" panose="020B0503020202020204" pitchFamily="34" charset="0"/>
              </a:rPr>
            </a:br>
            <a:endParaRPr lang="de-DE"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364376"/>
            <a:ext cx="9329382" cy="3899951"/>
          </a:xfrm>
        </p:spPr>
        <p:txBody>
          <a:bodyPr>
            <a:normAutofit/>
          </a:bodyPr>
          <a:lstStyle/>
          <a:p>
            <a:pPr lvl="0" fontAlgn="base"/>
            <a:r>
              <a:rPr lang="de-DE" b="1" dirty="0">
                <a:solidFill>
                  <a:srgbClr val="002060"/>
                </a:solidFill>
              </a:rPr>
              <a:t>Der Oberbefehlshaber</a:t>
            </a:r>
            <a:r>
              <a:rPr lang="de-DE" dirty="0"/>
              <a:t> möchte jeden Aspekt deines Lebens von deinen Gedanken bis zu deinen Taten kontrollieren und durch strenges, militärisches Benehmen und hohe Anforderungen erzwingen.</a:t>
            </a:r>
            <a:endParaRPr lang="de-DE" sz="1200" dirty="0"/>
          </a:p>
          <a:p>
            <a:pPr lvl="0"/>
            <a:r>
              <a:rPr lang="de-DE" b="1" dirty="0">
                <a:solidFill>
                  <a:srgbClr val="002060"/>
                </a:solidFill>
              </a:rPr>
              <a:t>Der Schreihals</a:t>
            </a:r>
            <a:r>
              <a:rPr lang="de-DE" dirty="0">
                <a:solidFill>
                  <a:srgbClr val="002060"/>
                </a:solidFill>
              </a:rPr>
              <a:t> </a:t>
            </a:r>
            <a:r>
              <a:rPr lang="de-DE" dirty="0"/>
              <a:t>setzt Gebrüll, lautes Geschrei und Schimpfworte als Waffen ein, um dich zu unterdrücken.</a:t>
            </a:r>
          </a:p>
          <a:p>
            <a:pPr lvl="0" fontAlgn="base"/>
            <a:r>
              <a:rPr lang="de-DE" b="1" dirty="0">
                <a:solidFill>
                  <a:srgbClr val="002060"/>
                </a:solidFill>
              </a:rPr>
              <a:t>Der Einschüchterer</a:t>
            </a:r>
            <a:r>
              <a:rPr lang="de-DE" dirty="0">
                <a:solidFill>
                  <a:srgbClr val="002060"/>
                </a:solidFill>
              </a:rPr>
              <a:t> </a:t>
            </a:r>
            <a:r>
              <a:rPr lang="de-DE" dirty="0"/>
              <a:t>verwendet Drohgebärden, Angst, Zorn und unpassende Androhungen, um seine Ziele zu erreichen.</a:t>
            </a:r>
          </a:p>
        </p:txBody>
      </p:sp>
    </p:spTree>
    <p:extLst>
      <p:ext uri="{BB962C8B-B14F-4D97-AF65-F5344CB8AC3E}">
        <p14:creationId xmlns:p14="http://schemas.microsoft.com/office/powerpoint/2010/main" val="222632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F095-A6BF-8E46-91C5-8CE319F8B5BD}"/>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988A07B2-3EFB-7F4B-91AB-17A1C9B2B894}"/>
              </a:ext>
            </a:extLst>
          </p:cNvPr>
          <p:cNvSpPr>
            <a:spLocks noGrp="1"/>
          </p:cNvSpPr>
          <p:nvPr>
            <p:ph idx="1"/>
          </p:nvPr>
        </p:nvSpPr>
        <p:spPr>
          <a:xfrm>
            <a:off x="319583" y="1825624"/>
            <a:ext cx="9738817" cy="4940935"/>
          </a:xfrm>
        </p:spPr>
        <p:txBody>
          <a:bodyPr>
            <a:normAutofit fontScale="92500" lnSpcReduction="10000"/>
          </a:bodyPr>
          <a:lstStyle/>
          <a:p>
            <a:pPr lvl="0" fontAlgn="base">
              <a:lnSpc>
                <a:spcPct val="120000"/>
              </a:lnSpc>
            </a:pPr>
            <a:r>
              <a:rPr lang="de-DE" b="1" dirty="0">
                <a:solidFill>
                  <a:srgbClr val="002060"/>
                </a:solidFill>
              </a:rPr>
              <a:t>Die emotionale Achterbahn</a:t>
            </a:r>
            <a:r>
              <a:rPr lang="de-DE" dirty="0">
                <a:solidFill>
                  <a:srgbClr val="002060"/>
                </a:solidFill>
              </a:rPr>
              <a:t> </a:t>
            </a:r>
            <a:r>
              <a:rPr lang="de-DE" dirty="0"/>
              <a:t>ist eine Person, deren Stimmungen, Launen und Benehmen ohne Vorwarnung von einem Extrem ins andere wechseln. Dies zerstört jedes Gefühl von Sicherheit und Dauerhaftigkeit in eurer Beziehung.</a:t>
            </a:r>
          </a:p>
          <a:p>
            <a:pPr lvl="0" fontAlgn="base">
              <a:lnSpc>
                <a:spcPct val="120000"/>
              </a:lnSpc>
            </a:pPr>
            <a:r>
              <a:rPr lang="de-DE" b="1" dirty="0">
                <a:solidFill>
                  <a:srgbClr val="002060"/>
                </a:solidFill>
              </a:rPr>
              <a:t>Andere werden bevorzugt,</a:t>
            </a:r>
            <a:r>
              <a:rPr lang="de-DE" dirty="0">
                <a:solidFill>
                  <a:srgbClr val="002060"/>
                </a:solidFill>
              </a:rPr>
              <a:t> </a:t>
            </a:r>
            <a:r>
              <a:rPr lang="de-DE" dirty="0"/>
              <a:t>indem der Täter sagt „Warum kannst du nicht mehr wie … sein?“ und damit klar macht, dass du im Vergleich zu einer anderen Person schlecht abschneidest.</a:t>
            </a:r>
          </a:p>
          <a:p>
            <a:pPr lvl="0" fontAlgn="base">
              <a:lnSpc>
                <a:spcPct val="120000"/>
              </a:lnSpc>
            </a:pPr>
            <a:r>
              <a:rPr lang="de-DE" b="1" dirty="0">
                <a:solidFill>
                  <a:srgbClr val="002060"/>
                </a:solidFill>
              </a:rPr>
              <a:t>Rollen werden vertauscht</a:t>
            </a:r>
            <a:r>
              <a:rPr lang="de-DE" dirty="0"/>
              <a:t> oder durcheinandergebracht, wenn Eltern die Rolle von Kindern bzw. Kinder die Verantwortung der Eltern übernehmen oder als Ersatz für den Partner dienen müssen.</a:t>
            </a:r>
          </a:p>
        </p:txBody>
      </p:sp>
    </p:spTree>
    <p:extLst>
      <p:ext uri="{BB962C8B-B14F-4D97-AF65-F5344CB8AC3E}">
        <p14:creationId xmlns:p14="http://schemas.microsoft.com/office/powerpoint/2010/main" val="546647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6C382A56-5465-9C4F-AE58-B554A6F9DA50}"/>
              </a:ext>
            </a:extLst>
          </p:cNvPr>
          <p:cNvSpPr>
            <a:spLocks noGrp="1"/>
          </p:cNvSpPr>
          <p:nvPr>
            <p:ph idx="1"/>
          </p:nvPr>
        </p:nvSpPr>
        <p:spPr>
          <a:xfrm>
            <a:off x="1111158" y="2303302"/>
            <a:ext cx="8483222" cy="3274538"/>
          </a:xfrm>
        </p:spPr>
        <p:txBody>
          <a:bodyPr>
            <a:normAutofit/>
          </a:bodyPr>
          <a:lstStyle/>
          <a:p>
            <a:pPr lvl="0"/>
            <a:r>
              <a:rPr lang="de-DE" b="1" dirty="0">
                <a:solidFill>
                  <a:srgbClr val="002060"/>
                </a:solidFill>
              </a:rPr>
              <a:t>Der Zorn Gottes</a:t>
            </a:r>
            <a:r>
              <a:rPr lang="de-DE" dirty="0">
                <a:solidFill>
                  <a:srgbClr val="002060"/>
                </a:solidFill>
              </a:rPr>
              <a:t> </a:t>
            </a:r>
            <a:r>
              <a:rPr lang="de-DE" dirty="0"/>
              <a:t>wird durch den Täter beschworen, der die Schrift missbraucht, um seinen Willen durchzusetzen und der seine eigene Meinung Gott zuschreibt.</a:t>
            </a:r>
            <a:endParaRPr lang="de-DE" sz="1200" dirty="0"/>
          </a:p>
          <a:p>
            <a:pPr lvl="0" fontAlgn="base">
              <a:lnSpc>
                <a:spcPct val="100000"/>
              </a:lnSpc>
            </a:pPr>
            <a:r>
              <a:rPr lang="de-DE" b="1" dirty="0">
                <a:solidFill>
                  <a:srgbClr val="002060"/>
                </a:solidFill>
              </a:rPr>
              <a:t>Gaslighting</a:t>
            </a:r>
            <a:r>
              <a:rPr lang="de-DE" dirty="0"/>
              <a:t> ist der Fachausdruck für manipulatives Verhalten, das zum Ziel hat, den Partner aufs Tiefste zu verunsichern und zu desorientieren.</a:t>
            </a:r>
            <a:endParaRPr lang="de-DE" i="1" dirty="0"/>
          </a:p>
          <a:p>
            <a:pPr>
              <a:lnSpc>
                <a:spcPct val="100000"/>
              </a:lnSpc>
            </a:pPr>
            <a:endParaRPr lang="de-DE" dirty="0"/>
          </a:p>
        </p:txBody>
      </p:sp>
    </p:spTree>
    <p:extLst>
      <p:ext uri="{BB962C8B-B14F-4D97-AF65-F5344CB8AC3E}">
        <p14:creationId xmlns:p14="http://schemas.microsoft.com/office/powerpoint/2010/main" val="1044849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A3D3A-D55B-DC46-98D7-71C41E85D89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45B860C-4D84-004C-A215-FCE5AF799C1E}"/>
              </a:ext>
            </a:extLst>
          </p:cNvPr>
          <p:cNvSpPr>
            <a:spLocks noGrp="1"/>
          </p:cNvSpPr>
          <p:nvPr>
            <p:ph type="title"/>
          </p:nvPr>
        </p:nvSpPr>
        <p:spPr>
          <a:xfrm>
            <a:off x="360526" y="733616"/>
            <a:ext cx="9861645" cy="1910880"/>
          </a:xfrm>
        </p:spPr>
        <p:txBody>
          <a:bodyPr>
            <a:normAutofit/>
          </a:bodyPr>
          <a:lstStyle/>
          <a:p>
            <a:pPr algn="ctr"/>
            <a:r>
              <a:rPr lang="de-DE" dirty="0">
                <a:latin typeface="Avenir Next" panose="020B0503020202020204" pitchFamily="34" charset="0"/>
              </a:rPr>
              <a:t>3. SEELISCHER MISSBRAUCH</a:t>
            </a:r>
            <a:br>
              <a:rPr lang="de-DE" dirty="0">
                <a:latin typeface="Avenir Next" panose="020B0503020202020204" pitchFamily="34" charset="0"/>
              </a:rPr>
            </a:br>
            <a:r>
              <a:rPr lang="de-DE" b="1" dirty="0">
                <a:solidFill>
                  <a:srgbClr val="002060"/>
                </a:solidFill>
                <a:latin typeface="Avenir Next" panose="020B0503020202020204" pitchFamily="34" charset="0"/>
              </a:rPr>
              <a:t>DURCH GLEICHGÜLTIGKEIT</a:t>
            </a:r>
            <a:br>
              <a:rPr lang="de-DE" dirty="0">
                <a:latin typeface="Avenir Next" panose="020B0503020202020204" pitchFamily="34" charset="0"/>
              </a:rPr>
            </a:br>
            <a:endParaRPr lang="de-DE"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A79FDEA-62DD-A34D-8AFD-216B38CE821C}"/>
              </a:ext>
            </a:extLst>
          </p:cNvPr>
          <p:cNvSpPr>
            <a:spLocks noGrp="1"/>
          </p:cNvSpPr>
          <p:nvPr>
            <p:ph idx="1"/>
          </p:nvPr>
        </p:nvSpPr>
        <p:spPr>
          <a:xfrm>
            <a:off x="1397765" y="2644496"/>
            <a:ext cx="8660639" cy="2691784"/>
          </a:xfrm>
        </p:spPr>
        <p:txBody>
          <a:bodyPr>
            <a:normAutofit lnSpcReduction="10000"/>
          </a:bodyPr>
          <a:lstStyle/>
          <a:p>
            <a:pPr lvl="0" fontAlgn="base">
              <a:lnSpc>
                <a:spcPct val="100000"/>
              </a:lnSpc>
            </a:pPr>
            <a:r>
              <a:rPr lang="de-DE" b="1" dirty="0">
                <a:solidFill>
                  <a:srgbClr val="002060"/>
                </a:solidFill>
              </a:rPr>
              <a:t>Das verschollene Elternteil</a:t>
            </a:r>
            <a:r>
              <a:rPr lang="de-DE" dirty="0"/>
              <a:t> trennt sich </a:t>
            </a:r>
            <a:r>
              <a:rPr lang="de-DE" b="1" dirty="0"/>
              <a:t>körperlich</a:t>
            </a:r>
            <a:r>
              <a:rPr lang="de-DE" dirty="0"/>
              <a:t> von jeder Anteilnahme an deinem Leben, indem es spurlos verschwindet.</a:t>
            </a:r>
            <a:endParaRPr lang="de-DE" sz="1200" dirty="0"/>
          </a:p>
          <a:p>
            <a:pPr lvl="0" fontAlgn="base">
              <a:lnSpc>
                <a:spcPct val="100000"/>
              </a:lnSpc>
            </a:pPr>
            <a:r>
              <a:rPr lang="de-DE" b="1" dirty="0">
                <a:solidFill>
                  <a:srgbClr val="002060"/>
                </a:solidFill>
              </a:rPr>
              <a:t>Der innerlich abwesende Betreuer </a:t>
            </a:r>
            <a:r>
              <a:rPr lang="de-DE" dirty="0"/>
              <a:t>trennt sich </a:t>
            </a:r>
            <a:r>
              <a:rPr lang="de-DE" b="1" dirty="0"/>
              <a:t>emotional</a:t>
            </a:r>
            <a:r>
              <a:rPr lang="de-DE" dirty="0"/>
              <a:t> von der Anteilnahme an deinem Leben und steht dir gleichgültig gegenüber.</a:t>
            </a:r>
          </a:p>
        </p:txBody>
      </p:sp>
    </p:spTree>
    <p:extLst>
      <p:ext uri="{BB962C8B-B14F-4D97-AF65-F5344CB8AC3E}">
        <p14:creationId xmlns:p14="http://schemas.microsoft.com/office/powerpoint/2010/main" val="395788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92E3956C-FD19-CC4E-90EE-36D03E762446}"/>
              </a:ext>
            </a:extLst>
          </p:cNvPr>
          <p:cNvSpPr>
            <a:spLocks noGrp="1"/>
          </p:cNvSpPr>
          <p:nvPr>
            <p:ph type="title"/>
          </p:nvPr>
        </p:nvSpPr>
        <p:spPr>
          <a:xfrm>
            <a:off x="3138983" y="2548774"/>
            <a:ext cx="5854890" cy="1325563"/>
          </a:xfrm>
        </p:spPr>
        <p:txBody>
          <a:bodyPr>
            <a:noAutofit/>
          </a:bodyPr>
          <a:lstStyle/>
          <a:p>
            <a:pPr algn="ctr"/>
            <a:br>
              <a:rPr lang="de-DE" sz="4800" spc="300" dirty="0">
                <a:latin typeface="Avenir Next" panose="020B0503020202020204" pitchFamily="34" charset="0"/>
              </a:rPr>
            </a:br>
            <a:r>
              <a:rPr lang="de-DE" sz="4800" spc="300" dirty="0">
                <a:latin typeface="Avenir Next" panose="020B0503020202020204" pitchFamily="34" charset="0"/>
              </a:rPr>
              <a:t>MARIAS </a:t>
            </a:r>
            <a:r>
              <a:rPr lang="de-DE" sz="4800" b="1" spc="300" dirty="0">
                <a:solidFill>
                  <a:srgbClr val="002060"/>
                </a:solidFill>
                <a:latin typeface="Avenir Next" panose="020B0503020202020204" pitchFamily="34" charset="0"/>
              </a:rPr>
              <a:t>GESCHICHTE</a:t>
            </a:r>
            <a:br>
              <a:rPr lang="de-DE" sz="4800" spc="300" dirty="0">
                <a:latin typeface="Avenir Next" panose="020B0503020202020204" pitchFamily="34" charset="0"/>
              </a:rPr>
            </a:br>
            <a:endParaRPr lang="de-DE" sz="4800" spc="300" dirty="0">
              <a:latin typeface="Avenir Next" panose="020B0503020202020204" pitchFamily="34" charset="0"/>
            </a:endParaRPr>
          </a:p>
        </p:txBody>
      </p:sp>
    </p:spTree>
    <p:extLst>
      <p:ext uri="{BB962C8B-B14F-4D97-AF65-F5344CB8AC3E}">
        <p14:creationId xmlns:p14="http://schemas.microsoft.com/office/powerpoint/2010/main" val="4292553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0ADFF640-304B-A64D-B094-A89AB40804C1}"/>
              </a:ext>
            </a:extLst>
          </p:cNvPr>
          <p:cNvSpPr>
            <a:spLocks noGrp="1"/>
          </p:cNvSpPr>
          <p:nvPr>
            <p:ph type="title"/>
          </p:nvPr>
        </p:nvSpPr>
        <p:spPr>
          <a:xfrm>
            <a:off x="0" y="1780557"/>
            <a:ext cx="10515600" cy="1325563"/>
          </a:xfrm>
        </p:spPr>
        <p:txBody>
          <a:bodyPr>
            <a:normAutofit fontScale="90000"/>
          </a:bodyPr>
          <a:lstStyle/>
          <a:p>
            <a:pPr algn="ctr"/>
            <a:r>
              <a:rPr lang="de-DE" dirty="0">
                <a:latin typeface="Avenir Next" panose="020B0503020202020204" pitchFamily="34" charset="0"/>
              </a:rPr>
              <a:t>WAS SIND DIE FOLGEN</a:t>
            </a:r>
            <a:br>
              <a:rPr lang="de-DE" dirty="0">
                <a:latin typeface="Avenir Next" panose="020B0503020202020204" pitchFamily="34" charset="0"/>
              </a:rPr>
            </a:br>
            <a:r>
              <a:rPr lang="de-DE" b="1" dirty="0">
                <a:solidFill>
                  <a:srgbClr val="002060"/>
                </a:solidFill>
                <a:latin typeface="Avenir Next" panose="020B0503020202020204" pitchFamily="34" charset="0"/>
              </a:rPr>
              <a:t>SEELISCHER GEWALT?</a:t>
            </a:r>
            <a:br>
              <a:rPr lang="de-DE" b="1" dirty="0">
                <a:solidFill>
                  <a:srgbClr val="002060"/>
                </a:solidFill>
                <a:latin typeface="Avenir Next" panose="020B0503020202020204" pitchFamily="34" charset="0"/>
              </a:rPr>
            </a:br>
            <a:endParaRPr lang="de-DE"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8ED8EC3-B5A2-774D-9509-F9607362F17E}"/>
              </a:ext>
            </a:extLst>
          </p:cNvPr>
          <p:cNvSpPr>
            <a:spLocks noGrp="1"/>
          </p:cNvSpPr>
          <p:nvPr>
            <p:ph idx="1"/>
          </p:nvPr>
        </p:nvSpPr>
        <p:spPr>
          <a:xfrm>
            <a:off x="1624080" y="3289106"/>
            <a:ext cx="7629099" cy="2402006"/>
          </a:xfrm>
        </p:spPr>
        <p:txBody>
          <a:bodyPr>
            <a:normAutofit lnSpcReduction="10000"/>
          </a:bodyPr>
          <a:lstStyle/>
          <a:p>
            <a:pPr marL="0" indent="0" algn="ctr">
              <a:lnSpc>
                <a:spcPct val="100000"/>
              </a:lnSpc>
              <a:buNone/>
            </a:pPr>
            <a:r>
              <a:rPr lang="de-DE" dirty="0"/>
              <a:t>Wenn jemand in einer Beziehung bleibt, die seelische Gewalt beinhaltet, muss mit </a:t>
            </a:r>
            <a:r>
              <a:rPr lang="de-DE" b="1" dirty="0">
                <a:solidFill>
                  <a:srgbClr val="002060"/>
                </a:solidFill>
              </a:rPr>
              <a:t>langanhaltenden Schäden </a:t>
            </a:r>
            <a:r>
              <a:rPr lang="de-DE" dirty="0"/>
              <a:t>an der körperlichen </a:t>
            </a:r>
            <a:br>
              <a:rPr lang="de-DE" dirty="0"/>
            </a:br>
            <a:r>
              <a:rPr lang="de-DE" dirty="0"/>
              <a:t>und geistigen Gesundheit rechnen, wie z. B. chronischen Schmerzen, Depressionen oder Angststörungen.</a:t>
            </a:r>
          </a:p>
        </p:txBody>
      </p:sp>
    </p:spTree>
    <p:extLst>
      <p:ext uri="{BB962C8B-B14F-4D97-AF65-F5344CB8AC3E}">
        <p14:creationId xmlns:p14="http://schemas.microsoft.com/office/powerpoint/2010/main" val="14599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2AFC-385F-D14F-AF0D-769740DB26BA}"/>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2F979ED8-7024-494C-9A91-8598E082ACA4}"/>
              </a:ext>
            </a:extLst>
          </p:cNvPr>
          <p:cNvSpPr>
            <a:spLocks noGrp="1"/>
          </p:cNvSpPr>
          <p:nvPr>
            <p:ph idx="1"/>
          </p:nvPr>
        </p:nvSpPr>
        <p:spPr>
          <a:xfrm>
            <a:off x="701720" y="1757384"/>
            <a:ext cx="9725170" cy="4848131"/>
          </a:xfrm>
        </p:spPr>
        <p:txBody>
          <a:bodyPr>
            <a:normAutofit/>
          </a:bodyPr>
          <a:lstStyle/>
          <a:p>
            <a:pPr lvl="0">
              <a:lnSpc>
                <a:spcPct val="100000"/>
              </a:lnSpc>
            </a:pPr>
            <a:r>
              <a:rPr lang="de-DE" b="1" dirty="0">
                <a:solidFill>
                  <a:srgbClr val="002060"/>
                </a:solidFill>
              </a:rPr>
              <a:t>… die eigenen Erinnerungen in Frage stellen</a:t>
            </a:r>
            <a:r>
              <a:rPr lang="de-DE" dirty="0"/>
              <a:t> („Ist das wirklich passiert?“ = Gaslighting).</a:t>
            </a:r>
          </a:p>
          <a:p>
            <a:pPr lvl="0">
              <a:lnSpc>
                <a:spcPct val="100000"/>
              </a:lnSpc>
            </a:pPr>
            <a:r>
              <a:rPr lang="de-DE" b="1" dirty="0">
                <a:solidFill>
                  <a:srgbClr val="002060"/>
                </a:solidFill>
              </a:rPr>
              <a:t>… das eigene Verhalten ändern, </a:t>
            </a:r>
            <a:r>
              <a:rPr lang="de-DE" dirty="0"/>
              <a:t>um den Partner nicht zu provozieren; z. B. aggressiver oder passiver handeln als sonst.</a:t>
            </a:r>
          </a:p>
          <a:p>
            <a:pPr lvl="0">
              <a:lnSpc>
                <a:spcPct val="100000"/>
              </a:lnSpc>
            </a:pPr>
            <a:r>
              <a:rPr lang="de-DE" b="1" dirty="0">
                <a:solidFill>
                  <a:srgbClr val="002060"/>
                </a:solidFill>
              </a:rPr>
              <a:t>… sich schämen </a:t>
            </a:r>
            <a:r>
              <a:rPr lang="de-DE" dirty="0"/>
              <a:t>oder schuldig fühlen.</a:t>
            </a:r>
          </a:p>
          <a:p>
            <a:pPr lvl="0">
              <a:lnSpc>
                <a:spcPct val="100000"/>
              </a:lnSpc>
            </a:pPr>
            <a:r>
              <a:rPr lang="de-DE" b="1" dirty="0">
                <a:solidFill>
                  <a:srgbClr val="002060"/>
                </a:solidFill>
              </a:rPr>
              <a:t>… ständig in der Angst davor leben, </a:t>
            </a:r>
            <a:r>
              <a:rPr lang="de-DE" dirty="0"/>
              <a:t>den Partner zu verärgern.</a:t>
            </a:r>
          </a:p>
          <a:p>
            <a:pPr lvl="0">
              <a:lnSpc>
                <a:spcPct val="100000"/>
              </a:lnSpc>
            </a:pPr>
            <a:r>
              <a:rPr lang="de-DE" b="1" dirty="0">
                <a:solidFill>
                  <a:srgbClr val="002060"/>
                </a:solidFill>
              </a:rPr>
              <a:t>… sich machtlos </a:t>
            </a:r>
            <a:r>
              <a:rPr lang="de-DE" dirty="0"/>
              <a:t>und hoffnungslos </a:t>
            </a:r>
            <a:r>
              <a:rPr lang="de-DE" b="1" dirty="0">
                <a:solidFill>
                  <a:srgbClr val="002060"/>
                </a:solidFill>
              </a:rPr>
              <a:t>fühlen.</a:t>
            </a:r>
            <a:endParaRPr lang="de-DE" dirty="0"/>
          </a:p>
          <a:p>
            <a:pPr lvl="0">
              <a:lnSpc>
                <a:spcPct val="100000"/>
              </a:lnSpc>
            </a:pPr>
            <a:r>
              <a:rPr lang="de-DE" b="1" dirty="0">
                <a:solidFill>
                  <a:srgbClr val="002060"/>
                </a:solidFill>
              </a:rPr>
              <a:t>… sich manipuliert, </a:t>
            </a:r>
            <a:r>
              <a:rPr lang="de-DE" dirty="0"/>
              <a:t>missbraucht und überwacht </a:t>
            </a:r>
            <a:r>
              <a:rPr lang="de-DE" b="1" dirty="0">
                <a:solidFill>
                  <a:srgbClr val="002060"/>
                </a:solidFill>
              </a:rPr>
              <a:t>fühlen.</a:t>
            </a:r>
            <a:endParaRPr lang="de-DE" dirty="0"/>
          </a:p>
          <a:p>
            <a:pPr lvl="0">
              <a:lnSpc>
                <a:spcPct val="100000"/>
              </a:lnSpc>
            </a:pPr>
            <a:r>
              <a:rPr lang="de-DE" b="1" dirty="0">
                <a:solidFill>
                  <a:srgbClr val="002060"/>
                </a:solidFill>
              </a:rPr>
              <a:t>… sich ungeliebt fühlen.</a:t>
            </a:r>
          </a:p>
          <a:p>
            <a:pPr>
              <a:lnSpc>
                <a:spcPct val="100000"/>
              </a:lnSpc>
            </a:pPr>
            <a:endParaRPr lang="de-DE" dirty="0"/>
          </a:p>
        </p:txBody>
      </p:sp>
      <p:sp>
        <p:nvSpPr>
          <p:cNvPr id="6" name="TextBox 5">
            <a:extLst>
              <a:ext uri="{FF2B5EF4-FFF2-40B4-BE49-F238E27FC236}">
                <a16:creationId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de-DE" sz="2400" dirty="0"/>
              <a:t>Man kann in der Folge …</a:t>
            </a:r>
          </a:p>
        </p:txBody>
      </p:sp>
    </p:spTree>
    <p:extLst>
      <p:ext uri="{BB962C8B-B14F-4D97-AF65-F5344CB8AC3E}">
        <p14:creationId xmlns:p14="http://schemas.microsoft.com/office/powerpoint/2010/main" val="163393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br>
              <a:rPr lang="en-US" dirty="0">
                <a:latin typeface="Avenir Next" panose="020B0503020202020204" pitchFamily="34" charset="0"/>
              </a:rPr>
            </a:br>
            <a:r>
              <a:rPr lang="en-US" dirty="0">
                <a:latin typeface="Avenir Next" panose="020B0503020202020204" pitchFamily="34" charset="0"/>
              </a:rPr>
              <a:t>WIE KANN MAN SEINE </a:t>
            </a:r>
            <a:br>
              <a:rPr lang="en-US" dirty="0">
                <a:latin typeface="Avenir Next" panose="020B0503020202020204" pitchFamily="34" charset="0"/>
              </a:rPr>
            </a:br>
            <a:r>
              <a:rPr lang="en-US" b="1" dirty="0">
                <a:solidFill>
                  <a:srgbClr val="002060"/>
                </a:solidFill>
                <a:latin typeface="Avenir Next" panose="020B0503020202020204" pitchFamily="34" charset="0"/>
              </a:rPr>
              <a:t>PERSÖNLICHE LAGE EINSCHÄTZEN?</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BE708B46-8AB1-1C43-883C-B6A26408AD28}"/>
              </a:ext>
            </a:extLst>
          </p:cNvPr>
          <p:cNvSpPr>
            <a:spLocks noGrp="1"/>
          </p:cNvSpPr>
          <p:nvPr>
            <p:ph idx="1"/>
          </p:nvPr>
        </p:nvSpPr>
        <p:spPr>
          <a:xfrm>
            <a:off x="1861789" y="3244999"/>
            <a:ext cx="7091149" cy="2623545"/>
          </a:xfrm>
        </p:spPr>
        <p:txBody>
          <a:bodyPr/>
          <a:lstStyle/>
          <a:p>
            <a:pPr marL="0" indent="0" algn="ctr">
              <a:lnSpc>
                <a:spcPct val="100000"/>
              </a:lnSpc>
              <a:buNone/>
            </a:pPr>
            <a:r>
              <a:rPr lang="de-AT" b="1" dirty="0">
                <a:solidFill>
                  <a:srgbClr val="002060"/>
                </a:solidFill>
              </a:rPr>
              <a:t>Nimm dir einen Moment Zeit, </a:t>
            </a:r>
            <a:br>
              <a:rPr lang="de-AT" b="1" dirty="0">
                <a:solidFill>
                  <a:srgbClr val="002060"/>
                </a:solidFill>
              </a:rPr>
            </a:br>
            <a:r>
              <a:rPr lang="de-AT" b="1" dirty="0">
                <a:solidFill>
                  <a:srgbClr val="002060"/>
                </a:solidFill>
              </a:rPr>
              <a:t>um diese Fragen zu überdenken</a:t>
            </a:r>
            <a:r>
              <a:rPr lang="en-US" b="1" dirty="0">
                <a:solidFill>
                  <a:srgbClr val="002060"/>
                </a:solidFill>
              </a:rPr>
              <a:t>. </a:t>
            </a:r>
            <a:br>
              <a:rPr lang="en-US" b="1" dirty="0">
                <a:solidFill>
                  <a:srgbClr val="002060"/>
                </a:solidFill>
              </a:rPr>
            </a:br>
            <a:r>
              <a:rPr lang="de-AT" dirty="0"/>
              <a:t>Vielleicht hat dein Partner so getan, als ob diese Dinge normal wären, obwohl es klar ist, dass sie keinesfalls in Ordnung sind.</a:t>
            </a:r>
            <a:endParaRPr lang="en-US" dirty="0"/>
          </a:p>
        </p:txBody>
      </p:sp>
    </p:spTree>
    <p:extLst>
      <p:ext uri="{BB962C8B-B14F-4D97-AF65-F5344CB8AC3E}">
        <p14:creationId xmlns:p14="http://schemas.microsoft.com/office/powerpoint/2010/main" val="312672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4B9-EEB4-274D-8056-3F8BEFD8561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AC56BE43-9653-6B40-B69D-7A482ED9C0FF}"/>
              </a:ext>
            </a:extLst>
          </p:cNvPr>
          <p:cNvSpPr>
            <a:spLocks noGrp="1"/>
          </p:cNvSpPr>
          <p:nvPr>
            <p:ph idx="1"/>
          </p:nvPr>
        </p:nvSpPr>
        <p:spPr>
          <a:xfrm>
            <a:off x="633483" y="1880217"/>
            <a:ext cx="9288439" cy="4351338"/>
          </a:xfrm>
        </p:spPr>
        <p:txBody>
          <a:bodyPr>
            <a:normAutofit lnSpcReduction="10000"/>
          </a:bodyPr>
          <a:lstStyle/>
          <a:p>
            <a:pPr marL="514350" lvl="0" indent="-514350">
              <a:buFont typeface="+mj-lt"/>
              <a:buAutoNum type="arabicPeriod"/>
            </a:pPr>
            <a:r>
              <a:rPr lang="de-AT" dirty="0"/>
              <a:t>Hast du das Gefühl, dass du mit deinem Partner nicht darüber sprechen kannst, was dich bedrückt?</a:t>
            </a:r>
          </a:p>
          <a:p>
            <a:pPr marL="514350" lvl="0" indent="-514350">
              <a:buFont typeface="+mj-lt"/>
              <a:buAutoNum type="arabicPeriod"/>
            </a:pPr>
            <a:r>
              <a:rPr lang="de-AT" dirty="0"/>
              <a:t>Kritisiert dich dein Partner oft, demütigt er dich oder zerstört er dein Selbstwertgefühl?</a:t>
            </a:r>
          </a:p>
          <a:p>
            <a:pPr marL="514350" lvl="0" indent="-514350">
              <a:buFont typeface="+mj-lt"/>
              <a:buAutoNum type="arabicPeriod"/>
            </a:pPr>
            <a:r>
              <a:rPr lang="de-AT" dirty="0"/>
              <a:t>Macht dein Partner dich lächerlich, wenn du dich ausdrücken willst?</a:t>
            </a:r>
          </a:p>
          <a:p>
            <a:pPr marL="514350" lvl="0" indent="-514350">
              <a:buFont typeface="+mj-lt"/>
              <a:buAutoNum type="arabicPeriod"/>
            </a:pPr>
            <a:r>
              <a:rPr lang="de-AT" dirty="0"/>
              <a:t>Versucht dein Partner, dich von deinen Freunden, deiner Familie oder anderen Gruppen abzusondern?</a:t>
            </a:r>
          </a:p>
          <a:p>
            <a:pPr marL="514350" lvl="0" indent="-514350">
              <a:buFont typeface="+mj-lt"/>
              <a:buAutoNum type="arabicPeriod"/>
            </a:pPr>
            <a:r>
              <a:rPr lang="de-AT" dirty="0"/>
              <a:t>Beschränkt dein Partner deinen Zugang zum Arbeitsmarkt oder zu materiellen Gütern? </a:t>
            </a:r>
          </a:p>
          <a:p>
            <a:endParaRPr lang="en-US" dirty="0"/>
          </a:p>
        </p:txBody>
      </p:sp>
    </p:spTree>
    <p:extLst>
      <p:ext uri="{BB962C8B-B14F-4D97-AF65-F5344CB8AC3E}">
        <p14:creationId xmlns:p14="http://schemas.microsoft.com/office/powerpoint/2010/main" val="1950252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231-4DF0-D042-A583-C01093CE2CF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6D24F89-7EAF-E843-90E6-E882A91E7C31}"/>
              </a:ext>
            </a:extLst>
          </p:cNvPr>
          <p:cNvSpPr>
            <a:spLocks noGrp="1"/>
          </p:cNvSpPr>
          <p:nvPr>
            <p:ph idx="1"/>
          </p:nvPr>
        </p:nvSpPr>
        <p:spPr>
          <a:xfrm>
            <a:off x="688072" y="1825625"/>
            <a:ext cx="8646994" cy="4351338"/>
          </a:xfrm>
        </p:spPr>
        <p:txBody>
          <a:bodyPr>
            <a:normAutofit/>
          </a:bodyPr>
          <a:lstStyle/>
          <a:p>
            <a:pPr marL="514350" lvl="0" indent="-514350">
              <a:buFont typeface="+mj-lt"/>
              <a:buAutoNum type="arabicPeriod" startAt="6"/>
            </a:pPr>
            <a:r>
              <a:rPr lang="de-AT" dirty="0"/>
              <a:t>Hat dich dein Partner jemals bestohlen? Oder Schulden gemacht, die du begleichen musstest? </a:t>
            </a:r>
          </a:p>
          <a:p>
            <a:pPr marL="514350" lvl="0" indent="-514350">
              <a:buFont typeface="+mj-lt"/>
              <a:buAutoNum type="arabicPeriod" startAt="6"/>
            </a:pPr>
            <a:r>
              <a:rPr lang="de-AT" dirty="0"/>
              <a:t>Pendelt eure Beziehung zwischen Zeiten der emotionalen Entfremdung und Zeiten der intensiven Nähe hin und her?</a:t>
            </a:r>
          </a:p>
          <a:p>
            <a:pPr marL="514350" lvl="0" indent="-514350">
              <a:buFont typeface="+mj-lt"/>
              <a:buAutoNum type="arabicPeriod" startAt="6"/>
            </a:pPr>
            <a:r>
              <a:rPr lang="de-AT" dirty="0"/>
              <a:t>Fühlst du dich manchmal in der Beziehung gefangen?</a:t>
            </a:r>
          </a:p>
          <a:p>
            <a:pPr marL="514350" lvl="0" indent="-514350">
              <a:buFont typeface="+mj-lt"/>
              <a:buAutoNum type="arabicPeriod" startAt="6"/>
            </a:pPr>
            <a:r>
              <a:rPr lang="de-AT" dirty="0"/>
              <a:t>Hat dein Partner je etwas weggeworfen oder zerstört, das dir gehört hat?</a:t>
            </a:r>
          </a:p>
          <a:p>
            <a:pPr marL="514350" lvl="0" indent="-514350">
              <a:buFont typeface="+mj-lt"/>
              <a:buAutoNum type="arabicPeriod" startAt="6"/>
            </a:pPr>
            <a:r>
              <a:rPr lang="de-AT" dirty="0"/>
              <a:t>Hast du Angst vor deinem Partner?</a:t>
            </a:r>
          </a:p>
        </p:txBody>
      </p:sp>
    </p:spTree>
    <p:extLst>
      <p:ext uri="{BB962C8B-B14F-4D97-AF65-F5344CB8AC3E}">
        <p14:creationId xmlns:p14="http://schemas.microsoft.com/office/powerpoint/2010/main" val="3130370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A1ACF4DE-162C-8740-9D38-45B218B6BCA8}"/>
              </a:ext>
            </a:extLst>
          </p:cNvPr>
          <p:cNvSpPr>
            <a:spLocks noGrp="1"/>
          </p:cNvSpPr>
          <p:nvPr>
            <p:ph type="title"/>
          </p:nvPr>
        </p:nvSpPr>
        <p:spPr>
          <a:xfrm>
            <a:off x="1912368" y="2959331"/>
            <a:ext cx="7765577" cy="1737929"/>
          </a:xfrm>
        </p:spPr>
        <p:txBody>
          <a:bodyPr>
            <a:normAutofit fontScale="90000"/>
          </a:bodyPr>
          <a:lstStyle/>
          <a:p>
            <a:pPr algn="ctr">
              <a:lnSpc>
                <a:spcPct val="100000"/>
              </a:lnSpc>
            </a:pPr>
            <a:r>
              <a:rPr lang="en-US" dirty="0">
                <a:latin typeface="Avenir Next" panose="020B0503020202020204" pitchFamily="34" charset="0"/>
              </a:rPr>
              <a:t>WIE SOLLTE </a:t>
            </a:r>
            <a:r>
              <a:rPr lang="en-US" b="1" dirty="0">
                <a:solidFill>
                  <a:srgbClr val="002060"/>
                </a:solidFill>
                <a:latin typeface="Avenir Next" panose="020B0503020202020204" pitchFamily="34" charset="0"/>
              </a:rPr>
              <a:t>EIN CHRIST </a:t>
            </a:r>
            <a:r>
              <a:rPr lang="en-US" dirty="0">
                <a:latin typeface="Avenir Next" panose="020B0503020202020204" pitchFamily="34" charset="0"/>
              </a:rPr>
              <a:t>REAGIEREN, WENN ER VON SEELISCHEM MISSBRAUCH ERFÄHRT?</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3574570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4364C5BC-1FD4-B147-AD8A-E1AFA726992D}"/>
              </a:ext>
            </a:extLst>
          </p:cNvPr>
          <p:cNvSpPr>
            <a:spLocks noGrp="1"/>
          </p:cNvSpPr>
          <p:nvPr>
            <p:ph type="title"/>
          </p:nvPr>
        </p:nvSpPr>
        <p:spPr>
          <a:xfrm>
            <a:off x="729018" y="1743551"/>
            <a:ext cx="9192902" cy="1325563"/>
          </a:xfrm>
        </p:spPr>
        <p:txBody>
          <a:bodyPr>
            <a:noAutofit/>
          </a:bodyPr>
          <a:lstStyle/>
          <a:p>
            <a:pPr algn="ctr">
              <a:lnSpc>
                <a:spcPct val="100000"/>
              </a:lnSpc>
            </a:pPr>
            <a:r>
              <a:rPr lang="de-DE" sz="3600" dirty="0">
                <a:latin typeface="Avenir Next" panose="020B0503020202020204" pitchFamily="34" charset="0"/>
              </a:rPr>
              <a:t>FOLGENDE </a:t>
            </a:r>
            <a:r>
              <a:rPr lang="de-DE" sz="3600" b="1" dirty="0">
                <a:solidFill>
                  <a:srgbClr val="002060"/>
                </a:solidFill>
                <a:latin typeface="Avenir Next" panose="020B0503020202020204" pitchFamily="34" charset="0"/>
              </a:rPr>
              <a:t>RATSCHLÄGE </a:t>
            </a:r>
            <a:br>
              <a:rPr lang="de-DE" sz="3600" b="1" dirty="0">
                <a:solidFill>
                  <a:srgbClr val="002060"/>
                </a:solidFill>
                <a:latin typeface="Avenir Next" panose="020B0503020202020204" pitchFamily="34" charset="0"/>
              </a:rPr>
            </a:br>
            <a:r>
              <a:rPr lang="de-DE" sz="3600" dirty="0">
                <a:latin typeface="Avenir Next" panose="020B0503020202020204" pitchFamily="34" charset="0"/>
              </a:rPr>
              <a:t>HABEN SICH IN DIESER SITUATION BEWÄHRT: </a:t>
            </a:r>
            <a:br>
              <a:rPr lang="de-DE" sz="3600" dirty="0">
                <a:latin typeface="Avenir Next" panose="020B0503020202020204" pitchFamily="34" charset="0"/>
              </a:rPr>
            </a:br>
            <a:endParaRPr lang="de-DE"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3360465-D96D-9C48-BE99-264AF6B48F4B}"/>
              </a:ext>
            </a:extLst>
          </p:cNvPr>
          <p:cNvSpPr>
            <a:spLocks noGrp="1"/>
          </p:cNvSpPr>
          <p:nvPr>
            <p:ph idx="1"/>
          </p:nvPr>
        </p:nvSpPr>
        <p:spPr>
          <a:xfrm>
            <a:off x="1206691" y="2985690"/>
            <a:ext cx="7950958" cy="3387820"/>
          </a:xfrm>
        </p:spPr>
        <p:txBody>
          <a:bodyPr>
            <a:normAutofit/>
          </a:bodyPr>
          <a:lstStyle/>
          <a:p>
            <a:pPr>
              <a:lnSpc>
                <a:spcPct val="100000"/>
              </a:lnSpc>
            </a:pPr>
            <a:r>
              <a:rPr lang="de-DE" dirty="0"/>
              <a:t>Bestätige, dass der Kummer berechtigt ist und dass etwas nicht in Ordnung ist.</a:t>
            </a:r>
          </a:p>
          <a:p>
            <a:pPr>
              <a:lnSpc>
                <a:spcPct val="100000"/>
              </a:lnSpc>
            </a:pPr>
            <a:r>
              <a:rPr lang="de-DE" dirty="0"/>
              <a:t>Stelle taktvolle Fragen. </a:t>
            </a:r>
          </a:p>
          <a:p>
            <a:pPr>
              <a:lnSpc>
                <a:spcPct val="100000"/>
              </a:lnSpc>
            </a:pPr>
            <a:r>
              <a:rPr lang="de-DE" dirty="0"/>
              <a:t>Weise keine Schuld zu.</a:t>
            </a:r>
          </a:p>
          <a:p>
            <a:pPr>
              <a:lnSpc>
                <a:spcPct val="100000"/>
              </a:lnSpc>
            </a:pPr>
            <a:r>
              <a:rPr lang="de-DE" dirty="0"/>
              <a:t>Rate deinem Gegenüber nicht, einfach mehr zu tun. </a:t>
            </a:r>
          </a:p>
          <a:p>
            <a:pPr>
              <a:lnSpc>
                <a:spcPct val="100000"/>
              </a:lnSpc>
            </a:pPr>
            <a:r>
              <a:rPr lang="de-DE" dirty="0"/>
              <a:t>Versuche nicht, ganz alleine zu helfen.</a:t>
            </a:r>
          </a:p>
        </p:txBody>
      </p:sp>
    </p:spTree>
    <p:extLst>
      <p:ext uri="{BB962C8B-B14F-4D97-AF65-F5344CB8AC3E}">
        <p14:creationId xmlns:p14="http://schemas.microsoft.com/office/powerpoint/2010/main" val="375867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de-DE" dirty="0"/>
              <a:t>Biete an, zu allen Beratungen mitzukommen.</a:t>
            </a:r>
          </a:p>
          <a:p>
            <a:pPr lvl="0">
              <a:lnSpc>
                <a:spcPct val="100000"/>
              </a:lnSpc>
            </a:pPr>
            <a:r>
              <a:rPr lang="de-DE" dirty="0"/>
              <a:t>Rate niemals zu überstürzten Entscheidungen.</a:t>
            </a:r>
          </a:p>
          <a:p>
            <a:pPr lvl="0">
              <a:lnSpc>
                <a:spcPct val="100000"/>
              </a:lnSpc>
            </a:pPr>
            <a:r>
              <a:rPr lang="de-DE" dirty="0"/>
              <a:t>Sei beständig für dein Gegenüber da.</a:t>
            </a:r>
            <a:endParaRPr lang="de-DE" i="1" dirty="0"/>
          </a:p>
          <a:p>
            <a:pPr lvl="0">
              <a:lnSpc>
                <a:spcPct val="100000"/>
              </a:lnSpc>
            </a:pPr>
            <a:r>
              <a:rPr lang="de-DE" dirty="0"/>
              <a:t>Weise auf die Heilige Schrift hin. </a:t>
            </a:r>
          </a:p>
          <a:p>
            <a:pPr lvl="0">
              <a:lnSpc>
                <a:spcPct val="100000"/>
              </a:lnSpc>
            </a:pPr>
            <a:r>
              <a:rPr lang="de-DE" dirty="0"/>
              <a:t>Bete.</a:t>
            </a:r>
          </a:p>
          <a:p>
            <a:pPr marL="0" indent="0">
              <a:lnSpc>
                <a:spcPct val="100000"/>
              </a:lnSpc>
              <a:buNone/>
            </a:pPr>
            <a:endParaRPr lang="de-DE" dirty="0"/>
          </a:p>
        </p:txBody>
      </p:sp>
    </p:spTree>
    <p:extLst>
      <p:ext uri="{BB962C8B-B14F-4D97-AF65-F5344CB8AC3E}">
        <p14:creationId xmlns:p14="http://schemas.microsoft.com/office/powerpoint/2010/main" val="139996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319581" y="1"/>
            <a:ext cx="10515600" cy="2018236"/>
          </a:xfrm>
        </p:spPr>
        <p:txBody>
          <a:bodyPr>
            <a:normAutofit/>
          </a:bodyPr>
          <a:lstStyle/>
          <a:p>
            <a:pPr algn="ctr"/>
            <a:r>
              <a:rPr lang="en-US" sz="4000" dirty="0">
                <a:latin typeface="Avenir Next" panose="020B0503020202020204" pitchFamily="34" charset="0"/>
              </a:rPr>
              <a:t>ABSCHLIESSENDE </a:t>
            </a:r>
            <a:r>
              <a:rPr lang="en-US" sz="4000" b="1" dirty="0">
                <a:solidFill>
                  <a:srgbClr val="002060"/>
                </a:solidFill>
                <a:latin typeface="Avenir Next" panose="020B0503020202020204" pitchFamily="34" charset="0"/>
              </a:rPr>
              <a:t>FRAGEN</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351338"/>
          </a:xfrm>
        </p:spPr>
        <p:txBody>
          <a:bodyPr>
            <a:normAutofit/>
          </a:bodyPr>
          <a:lstStyle/>
          <a:p>
            <a:pPr lvl="0" fontAlgn="base"/>
            <a:r>
              <a:rPr lang="de-AT" b="1" dirty="0">
                <a:solidFill>
                  <a:srgbClr val="002060"/>
                </a:solidFill>
              </a:rPr>
              <a:t>Was ist, wenn du jemanden seelisch verletzt hast? </a:t>
            </a:r>
            <a:br>
              <a:rPr lang="de-AT" b="1" dirty="0">
                <a:solidFill>
                  <a:srgbClr val="002060"/>
                </a:solidFill>
              </a:rPr>
            </a:br>
            <a:r>
              <a:rPr lang="de-DE" dirty="0"/>
              <a:t>Hast du diese Techniken angewendet, um jemanden zu manipulieren? Wenn das der Fall ist, bist du bereit, das anzuerkennen und Hilfe zu suchen, um dein Benehmen zu ändern? Wirst du Hilfe von oben erbitten und annehmen? </a:t>
            </a:r>
            <a:r>
              <a:rPr lang="en-US" dirty="0"/>
              <a:t> </a:t>
            </a:r>
          </a:p>
          <a:p>
            <a:pPr fontAlgn="base"/>
            <a:r>
              <a:rPr lang="de-AT" b="1" dirty="0">
                <a:solidFill>
                  <a:srgbClr val="002060"/>
                </a:solidFill>
              </a:rPr>
              <a:t>Was ist, wenn du das Opfer von seelischem Missbrauch bist?</a:t>
            </a:r>
            <a:r>
              <a:rPr lang="de-DE" b="1" dirty="0"/>
              <a:t> </a:t>
            </a:r>
            <a:r>
              <a:rPr lang="de-DE" dirty="0"/>
              <a:t>Bist du bereit, dem Täter mit Freundlichkeit aber auch Festigkeit entgegenzutreten und gesunde Grenzen zu setzen? Willst du fachkundige Hilfe suchen? Wirst du Heilung und Weisheit von Gott erbitten, um diese Situation zu verändern?</a:t>
            </a:r>
            <a:endParaRPr lang="de-AT" dirty="0"/>
          </a:p>
          <a:p>
            <a:pPr lvl="0" fontAlgn="base"/>
            <a:endParaRPr lang="en-US" dirty="0"/>
          </a:p>
        </p:txBody>
      </p:sp>
    </p:spTree>
    <p:extLst>
      <p:ext uri="{BB962C8B-B14F-4D97-AF65-F5344CB8AC3E}">
        <p14:creationId xmlns:p14="http://schemas.microsoft.com/office/powerpoint/2010/main" val="115622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8770537E-5455-624A-90C9-C25BAD363969}"/>
              </a:ext>
            </a:extLst>
          </p:cNvPr>
          <p:cNvSpPr>
            <a:spLocks noGrp="1"/>
          </p:cNvSpPr>
          <p:nvPr>
            <p:ph type="title"/>
          </p:nvPr>
        </p:nvSpPr>
        <p:spPr>
          <a:xfrm>
            <a:off x="0" y="365760"/>
            <a:ext cx="10515600" cy="1854926"/>
          </a:xfrm>
        </p:spPr>
        <p:txBody>
          <a:bodyPr>
            <a:normAutofit/>
          </a:bodyPr>
          <a:lstStyle/>
          <a:p>
            <a:pPr algn="ctr"/>
            <a:r>
              <a:rPr lang="de-DE" sz="3200" b="1" cap="all" dirty="0">
                <a:solidFill>
                  <a:srgbClr val="002060"/>
                </a:solidFill>
                <a:latin typeface="Avenir Next" panose="020B0503020202020204" pitchFamily="34" charset="0"/>
              </a:rPr>
              <a:t>Ratschläge von Ellen g. White</a:t>
            </a:r>
            <a:br>
              <a:rPr lang="de-DE" sz="3200" b="1" cap="all" dirty="0">
                <a:solidFill>
                  <a:srgbClr val="002060"/>
                </a:solidFill>
                <a:latin typeface="Avenir Next" panose="020B0503020202020204" pitchFamily="34" charset="0"/>
              </a:rPr>
            </a:br>
            <a:br>
              <a:rPr lang="de-DE" sz="3200" cap="all" dirty="0">
                <a:solidFill>
                  <a:srgbClr val="002060"/>
                </a:solidFill>
                <a:latin typeface="Avenir Next" panose="020B0503020202020204" pitchFamily="34" charset="0"/>
              </a:rPr>
            </a:br>
            <a:r>
              <a:rPr lang="de-DE" sz="3200" cap="all" dirty="0">
                <a:solidFill>
                  <a:srgbClr val="002060"/>
                </a:solidFill>
                <a:latin typeface="Avenir Next" panose="020B0503020202020204" pitchFamily="34" charset="0"/>
              </a:rPr>
              <a:t>für paare in beziehungskrisen</a:t>
            </a:r>
            <a:endParaRPr lang="de-DE" sz="32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1D69163-BC31-6645-B812-EDA515A4D66C}"/>
              </a:ext>
            </a:extLst>
          </p:cNvPr>
          <p:cNvSpPr>
            <a:spLocks noGrp="1"/>
          </p:cNvSpPr>
          <p:nvPr>
            <p:ph idx="1"/>
          </p:nvPr>
        </p:nvSpPr>
        <p:spPr>
          <a:xfrm>
            <a:off x="863252" y="2442754"/>
            <a:ext cx="8292152" cy="3907942"/>
          </a:xfrm>
        </p:spPr>
        <p:txBody>
          <a:bodyPr>
            <a:normAutofit/>
          </a:bodyPr>
          <a:lstStyle/>
          <a:p>
            <a:pPr marL="0" indent="0" algn="ctr" fontAlgn="base">
              <a:lnSpc>
                <a:spcPct val="100000"/>
              </a:lnSpc>
              <a:buNone/>
            </a:pPr>
            <a:r>
              <a:rPr lang="de-DE" b="1" i="1" dirty="0">
                <a:solidFill>
                  <a:srgbClr val="002060"/>
                </a:solidFill>
              </a:rPr>
              <a:t>Glück fängt zu Hause an,</a:t>
            </a:r>
            <a:r>
              <a:rPr lang="de-DE" b="1" dirty="0">
                <a:solidFill>
                  <a:srgbClr val="002060"/>
                </a:solidFill>
              </a:rPr>
              <a:t> S. 25:</a:t>
            </a:r>
          </a:p>
          <a:p>
            <a:pPr marL="0" indent="0" algn="ctr" fontAlgn="base">
              <a:lnSpc>
                <a:spcPct val="100000"/>
              </a:lnSpc>
              <a:buNone/>
            </a:pPr>
            <a:r>
              <a:rPr lang="de-DE" dirty="0"/>
              <a:t>„Es ist besser, Liebe weiterzugeben, statt sie zu fordern. Wir wollen die edlen Charakterzüge in uns fördern und die guten Seiten des andern schnell erkennen. </a:t>
            </a:r>
            <a:br>
              <a:rPr lang="de-DE" dirty="0"/>
            </a:br>
            <a:r>
              <a:rPr lang="de-DE" b="1" dirty="0">
                <a:solidFill>
                  <a:srgbClr val="002060"/>
                </a:solidFill>
              </a:rPr>
              <a:t>Das Bewusstsein, geschätzt zu werden, ist ein wichtiger Impuls und schafft innere Ausgeglichenheit. </a:t>
            </a:r>
            <a:r>
              <a:rPr lang="de-DE" dirty="0"/>
              <a:t>Sympathie und Achtung geben Kraft, </a:t>
            </a:r>
            <a:br>
              <a:rPr lang="de-DE" dirty="0"/>
            </a:br>
            <a:r>
              <a:rPr lang="de-DE" dirty="0"/>
              <a:t>ein hohes Ziel im Auge zu behalten.“</a:t>
            </a:r>
          </a:p>
        </p:txBody>
      </p:sp>
    </p:spTree>
    <p:extLst>
      <p:ext uri="{BB962C8B-B14F-4D97-AF65-F5344CB8AC3E}">
        <p14:creationId xmlns:p14="http://schemas.microsoft.com/office/powerpoint/2010/main" val="272106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id="{05E5D9BB-D9F0-6143-98EF-332682592E78}"/>
              </a:ext>
            </a:extLst>
          </p:cNvPr>
          <p:cNvSpPr>
            <a:spLocks noGrp="1"/>
          </p:cNvSpPr>
          <p:nvPr>
            <p:ph type="title"/>
          </p:nvPr>
        </p:nvSpPr>
        <p:spPr>
          <a:xfrm>
            <a:off x="791571" y="0"/>
            <a:ext cx="10616821" cy="1567858"/>
          </a:xfrm>
        </p:spPr>
        <p:txBody>
          <a:bodyPr>
            <a:noAutofit/>
          </a:bodyPr>
          <a:lstStyle/>
          <a:p>
            <a:pPr fontAlgn="base"/>
            <a:br>
              <a:rPr lang="de-DE" sz="2800" dirty="0">
                <a:latin typeface="Avenir Next" panose="020B0503020202020204" pitchFamily="34" charset="0"/>
              </a:rPr>
            </a:br>
            <a:br>
              <a:rPr lang="de-DE" sz="2800" dirty="0">
                <a:latin typeface="Avenir Next" panose="020B0503020202020204" pitchFamily="34" charset="0"/>
              </a:rPr>
            </a:br>
            <a:r>
              <a:rPr lang="de-DE" sz="4000" b="1" dirty="0">
                <a:latin typeface="Avenir Next" panose="020B0503020202020204" pitchFamily="34" charset="0"/>
              </a:rPr>
              <a:t>FRAGEN</a:t>
            </a:r>
            <a:r>
              <a:rPr lang="de-DE" sz="4000" dirty="0">
                <a:latin typeface="Avenir Next" panose="020B0503020202020204" pitchFamily="34" charset="0"/>
              </a:rPr>
              <a:t> ZUR DISKUSSION</a:t>
            </a:r>
            <a:br>
              <a:rPr lang="de-DE" sz="2800" dirty="0">
                <a:latin typeface="Avenir Next" panose="020B0503020202020204" pitchFamily="34" charset="0"/>
              </a:rPr>
            </a:br>
            <a:endParaRPr lang="de-DE"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fontAlgn="base">
              <a:lnSpc>
                <a:spcPct val="100000"/>
              </a:lnSpc>
            </a:pPr>
            <a:r>
              <a:rPr lang="de-DE" dirty="0">
                <a:solidFill>
                  <a:srgbClr val="002060"/>
                </a:solidFill>
              </a:rPr>
              <a:t>Welche </a:t>
            </a:r>
            <a:r>
              <a:rPr lang="de-DE" b="1" dirty="0">
                <a:solidFill>
                  <a:srgbClr val="002060"/>
                </a:solidFill>
              </a:rPr>
              <a:t>Methoden </a:t>
            </a:r>
            <a:r>
              <a:rPr lang="de-DE" dirty="0">
                <a:solidFill>
                  <a:srgbClr val="002060"/>
                </a:solidFill>
              </a:rPr>
              <a:t>setzen die Täter mit ihren Worten, ihrer Gleichgültigkeit und ihren Taten ein?</a:t>
            </a:r>
          </a:p>
          <a:p>
            <a:pPr fontAlgn="base">
              <a:lnSpc>
                <a:spcPct val="100000"/>
              </a:lnSpc>
            </a:pPr>
            <a:r>
              <a:rPr lang="de-DE" dirty="0">
                <a:solidFill>
                  <a:srgbClr val="002060"/>
                </a:solidFill>
              </a:rPr>
              <a:t>Welche </a:t>
            </a:r>
            <a:r>
              <a:rPr lang="de-DE" b="1" dirty="0">
                <a:solidFill>
                  <a:srgbClr val="002060"/>
                </a:solidFill>
              </a:rPr>
              <a:t>Folgen </a:t>
            </a:r>
            <a:r>
              <a:rPr lang="de-DE" dirty="0">
                <a:solidFill>
                  <a:srgbClr val="002060"/>
                </a:solidFill>
              </a:rPr>
              <a:t>hat seelische Gewalt?</a:t>
            </a:r>
          </a:p>
          <a:p>
            <a:pPr fontAlgn="base">
              <a:lnSpc>
                <a:spcPct val="100000"/>
              </a:lnSpc>
            </a:pPr>
            <a:r>
              <a:rPr lang="de-DE" dirty="0">
                <a:solidFill>
                  <a:srgbClr val="002060"/>
                </a:solidFill>
              </a:rPr>
              <a:t>Wie kann man </a:t>
            </a:r>
            <a:r>
              <a:rPr lang="de-DE" b="1" dirty="0">
                <a:solidFill>
                  <a:srgbClr val="002060"/>
                </a:solidFill>
              </a:rPr>
              <a:t>seine persönliche Lage einschätzen</a:t>
            </a:r>
            <a:r>
              <a:rPr lang="de-DE" dirty="0">
                <a:solidFill>
                  <a:srgbClr val="002060"/>
                </a:solidFill>
              </a:rPr>
              <a:t>?</a:t>
            </a:r>
          </a:p>
          <a:p>
            <a:pPr fontAlgn="base">
              <a:lnSpc>
                <a:spcPct val="100000"/>
              </a:lnSpc>
            </a:pPr>
            <a:r>
              <a:rPr lang="de-DE" dirty="0">
                <a:solidFill>
                  <a:srgbClr val="002060"/>
                </a:solidFill>
              </a:rPr>
              <a:t>Wie sollte </a:t>
            </a:r>
            <a:r>
              <a:rPr lang="de-DE" b="1" dirty="0">
                <a:solidFill>
                  <a:srgbClr val="002060"/>
                </a:solidFill>
              </a:rPr>
              <a:t>ein Christ reagieren, </a:t>
            </a:r>
            <a:r>
              <a:rPr lang="de-DE" dirty="0">
                <a:solidFill>
                  <a:srgbClr val="002060"/>
                </a:solidFill>
              </a:rPr>
              <a:t>wenn jemand missbraucht wird?</a:t>
            </a:r>
          </a:p>
          <a:p>
            <a:pPr>
              <a:lnSpc>
                <a:spcPct val="100000"/>
              </a:lnSpc>
            </a:pPr>
            <a:endParaRPr lang="de-DE" dirty="0">
              <a:solidFill>
                <a:srgbClr val="002060"/>
              </a:solidFill>
            </a:endParaRPr>
          </a:p>
        </p:txBody>
      </p:sp>
    </p:spTree>
    <p:extLst>
      <p:ext uri="{BB962C8B-B14F-4D97-AF65-F5344CB8AC3E}">
        <p14:creationId xmlns:p14="http://schemas.microsoft.com/office/powerpoint/2010/main" val="1768430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1B0-7AE5-F544-8DEA-E49F3E11B62C}"/>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6AC140C2-C677-6749-B5FF-6C25BFC75073}"/>
              </a:ext>
            </a:extLst>
          </p:cNvPr>
          <p:cNvSpPr>
            <a:spLocks noGrp="1"/>
          </p:cNvSpPr>
          <p:nvPr>
            <p:ph idx="1"/>
          </p:nvPr>
        </p:nvSpPr>
        <p:spPr>
          <a:xfrm>
            <a:off x="2772771" y="1841863"/>
            <a:ext cx="6646458" cy="5202157"/>
          </a:xfrm>
        </p:spPr>
        <p:txBody>
          <a:bodyPr>
            <a:normAutofit/>
          </a:bodyPr>
          <a:lstStyle/>
          <a:p>
            <a:pPr marL="0" indent="0" algn="ctr">
              <a:lnSpc>
                <a:spcPct val="100000"/>
              </a:lnSpc>
              <a:buNone/>
            </a:pPr>
            <a:r>
              <a:rPr lang="de-DE" dirty="0"/>
              <a:t>„Ohne gegenseitige Rücksichtnahme und Liebe kann keine Macht auf Erden die Ehepartner in der Einheit des Glaubens bewahren. </a:t>
            </a:r>
            <a:r>
              <a:rPr lang="de-DE" b="1" dirty="0">
                <a:solidFill>
                  <a:srgbClr val="002060"/>
                </a:solidFill>
              </a:rPr>
              <a:t>Das Miteinander in der Ehe soll herzlich und voller Rücksicht sein, von geistlicher Kraft erfüllt. So hat die Ehe eine heiligende und veredelnde Wirkung. Auf dieser Basis können sich die Partner gegenseitig alles bedeuten, was sie sich nach Gottes Wort bedeuten sollen.“</a:t>
            </a:r>
            <a:endParaRPr lang="de-DE" dirty="0"/>
          </a:p>
          <a:p>
            <a:pPr marL="0" indent="0" algn="ctr">
              <a:lnSpc>
                <a:spcPct val="100000"/>
              </a:lnSpc>
              <a:buNone/>
            </a:pPr>
            <a:endParaRPr lang="de-DE" dirty="0"/>
          </a:p>
        </p:txBody>
      </p:sp>
      <p:sp>
        <p:nvSpPr>
          <p:cNvPr id="5" name="TextBox 4">
            <a:extLst>
              <a:ext uri="{FF2B5EF4-FFF2-40B4-BE49-F238E27FC236}">
                <a16:creationId xmlns:a16="http://schemas.microsoft.com/office/drawing/2014/main" id="{ABD8E36B-1E06-7241-978E-59DF1B56E924}"/>
              </a:ext>
            </a:extLst>
          </p:cNvPr>
          <p:cNvSpPr txBox="1"/>
          <p:nvPr/>
        </p:nvSpPr>
        <p:spPr>
          <a:xfrm>
            <a:off x="3116825" y="964527"/>
            <a:ext cx="6037887" cy="523220"/>
          </a:xfrm>
          <a:prstGeom prst="rect">
            <a:avLst/>
          </a:prstGeom>
          <a:noFill/>
        </p:spPr>
        <p:txBody>
          <a:bodyPr wrap="square" rtlCol="0">
            <a:spAutoFit/>
          </a:bodyPr>
          <a:lstStyle/>
          <a:p>
            <a:pPr algn="ctr"/>
            <a:r>
              <a:rPr lang="de-DE" sz="2800" b="1" i="1" dirty="0">
                <a:solidFill>
                  <a:srgbClr val="002060"/>
                </a:solidFill>
              </a:rPr>
              <a:t>Glück fängt zu Hause an</a:t>
            </a:r>
            <a:r>
              <a:rPr lang="de-DE" sz="2800" b="1" dirty="0">
                <a:solidFill>
                  <a:srgbClr val="002060"/>
                </a:solidFill>
              </a:rPr>
              <a:t>, S. 27:</a:t>
            </a:r>
          </a:p>
        </p:txBody>
      </p:sp>
    </p:spTree>
    <p:extLst>
      <p:ext uri="{BB962C8B-B14F-4D97-AF65-F5344CB8AC3E}">
        <p14:creationId xmlns:p14="http://schemas.microsoft.com/office/powerpoint/2010/main" val="245388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9BD3-9BDF-2F4B-9281-95FA61BFCEAA}"/>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id="{6485AE87-E2D7-D547-81B0-C13D076B2B14}"/>
              </a:ext>
            </a:extLst>
          </p:cNvPr>
          <p:cNvSpPr>
            <a:spLocks noGrp="1"/>
          </p:cNvSpPr>
          <p:nvPr>
            <p:ph idx="1"/>
          </p:nvPr>
        </p:nvSpPr>
        <p:spPr>
          <a:xfrm>
            <a:off x="838200" y="2057639"/>
            <a:ext cx="8401334" cy="4351338"/>
          </a:xfrm>
        </p:spPr>
        <p:txBody>
          <a:bodyPr/>
          <a:lstStyle/>
          <a:p>
            <a:pPr fontAlgn="base">
              <a:lnSpc>
                <a:spcPct val="100000"/>
              </a:lnSpc>
            </a:pPr>
            <a:r>
              <a:rPr lang="de-DE" dirty="0"/>
              <a:t>Was ist, wenn du selbst Menschen, die du liebst, seelische Gewalt antust? </a:t>
            </a:r>
            <a:r>
              <a:rPr lang="de-DE" b="1" dirty="0">
                <a:solidFill>
                  <a:srgbClr val="002060"/>
                </a:solidFill>
              </a:rPr>
              <a:t>Bist du bereit, dein Verhalten zu erkennen und zu verändern?</a:t>
            </a:r>
          </a:p>
          <a:p>
            <a:pPr fontAlgn="base">
              <a:lnSpc>
                <a:spcPct val="100000"/>
              </a:lnSpc>
            </a:pPr>
            <a:r>
              <a:rPr lang="de-DE" dirty="0"/>
              <a:t>Was ist, wenn du das Opfer bist? </a:t>
            </a:r>
            <a:r>
              <a:rPr lang="de-DE" b="1" dirty="0">
                <a:solidFill>
                  <a:srgbClr val="002060"/>
                </a:solidFill>
              </a:rPr>
              <a:t>Bist du bereit, Hilfe zu suchen? </a:t>
            </a:r>
            <a:r>
              <a:rPr lang="de-DE" dirty="0"/>
              <a:t>Weißt du, an wen du dich wenden kannst?</a:t>
            </a:r>
          </a:p>
          <a:p>
            <a:pPr fontAlgn="base">
              <a:lnSpc>
                <a:spcPct val="100000"/>
              </a:lnSpc>
            </a:pPr>
            <a:r>
              <a:rPr lang="de-DE" dirty="0"/>
              <a:t>Wo findet man </a:t>
            </a:r>
            <a:r>
              <a:rPr lang="de-DE" b="1" dirty="0">
                <a:solidFill>
                  <a:srgbClr val="002060"/>
                </a:solidFill>
              </a:rPr>
              <a:t>Hilfestellung,</a:t>
            </a:r>
            <a:r>
              <a:rPr lang="de-DE" dirty="0"/>
              <a:t> um Opfern seelischer Gewalt zu helfen?</a:t>
            </a:r>
          </a:p>
          <a:p>
            <a:pPr>
              <a:lnSpc>
                <a:spcPct val="100000"/>
              </a:lnSpc>
            </a:pPr>
            <a:endParaRPr lang="de-DE" dirty="0"/>
          </a:p>
        </p:txBody>
      </p:sp>
      <p:sp>
        <p:nvSpPr>
          <p:cNvPr id="5" name="Title 1">
            <a:extLst>
              <a:ext uri="{FF2B5EF4-FFF2-40B4-BE49-F238E27FC236}">
                <a16:creationId xmlns:a16="http://schemas.microsoft.com/office/drawing/2014/main" id="{8DC2AB21-45BD-40EF-89F6-26767D5FD64B}"/>
              </a:ext>
            </a:extLst>
          </p:cNvPr>
          <p:cNvSpPr txBox="1">
            <a:spLocks/>
          </p:cNvSpPr>
          <p:nvPr/>
        </p:nvSpPr>
        <p:spPr>
          <a:xfrm>
            <a:off x="791571" y="0"/>
            <a:ext cx="10616821" cy="15678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br>
              <a:rPr lang="de-DE" sz="2800" dirty="0">
                <a:latin typeface="Avenir Next" panose="020B0503020202020204" pitchFamily="34" charset="0"/>
              </a:rPr>
            </a:br>
            <a:br>
              <a:rPr lang="de-DE" sz="2800" dirty="0">
                <a:latin typeface="Avenir Next" panose="020B0503020202020204" pitchFamily="34" charset="0"/>
              </a:rPr>
            </a:br>
            <a:r>
              <a:rPr lang="de-DE" sz="4000" b="1" dirty="0">
                <a:latin typeface="Avenir Next" panose="020B0503020202020204" pitchFamily="34" charset="0"/>
              </a:rPr>
              <a:t>FRAGEN</a:t>
            </a:r>
            <a:r>
              <a:rPr lang="de-DE" sz="4000" dirty="0">
                <a:latin typeface="Avenir Next" panose="020B0503020202020204" pitchFamily="34" charset="0"/>
              </a:rPr>
              <a:t> ZUR DISKUSSION</a:t>
            </a:r>
            <a:br>
              <a:rPr lang="de-DE" sz="2800" dirty="0">
                <a:latin typeface="Avenir Next" panose="020B0503020202020204" pitchFamily="34" charset="0"/>
              </a:rPr>
            </a:br>
            <a:endParaRPr lang="de-DE" sz="2800" dirty="0">
              <a:latin typeface="Avenir Next" panose="020B0503020202020204" pitchFamily="34" charset="0"/>
            </a:endParaRPr>
          </a:p>
        </p:txBody>
      </p:sp>
    </p:spTree>
    <p:extLst>
      <p:ext uri="{BB962C8B-B14F-4D97-AF65-F5344CB8AC3E}">
        <p14:creationId xmlns:p14="http://schemas.microsoft.com/office/powerpoint/2010/main" val="1191668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39F5F8E4-F3AA-1D4A-9F89-CD4106F261F0}"/>
              </a:ext>
            </a:extLst>
          </p:cNvPr>
          <p:cNvSpPr>
            <a:spLocks noGrp="1"/>
          </p:cNvSpPr>
          <p:nvPr>
            <p:ph type="title"/>
          </p:nvPr>
        </p:nvSpPr>
        <p:spPr>
          <a:xfrm>
            <a:off x="-199029" y="1924339"/>
            <a:ext cx="10557680" cy="1404085"/>
          </a:xfrm>
        </p:spPr>
        <p:txBody>
          <a:bodyPr>
            <a:normAutofit/>
          </a:bodyPr>
          <a:lstStyle/>
          <a:p>
            <a:pPr algn="ctr"/>
            <a:r>
              <a:rPr lang="de-DE" sz="3600" dirty="0">
                <a:latin typeface="Avenir Next" panose="020B0503020202020204" pitchFamily="34" charset="0"/>
              </a:rPr>
              <a:t>WARUM FÄLLT ES SCHWER,</a:t>
            </a:r>
            <a:br>
              <a:rPr lang="de-DE" sz="3600" dirty="0">
                <a:latin typeface="Avenir Next" panose="020B0503020202020204" pitchFamily="34" charset="0"/>
              </a:rPr>
            </a:br>
            <a:r>
              <a:rPr lang="de-DE" sz="3600" b="1" dirty="0">
                <a:solidFill>
                  <a:srgbClr val="002060"/>
                </a:solidFill>
                <a:latin typeface="Avenir Next" panose="020B0503020202020204" pitchFamily="34" charset="0"/>
              </a:rPr>
              <a:t>SEELISCHE GEWALT </a:t>
            </a:r>
            <a:r>
              <a:rPr lang="de-DE" sz="3600" dirty="0">
                <a:latin typeface="Avenir Next" panose="020B0503020202020204" pitchFamily="34" charset="0"/>
              </a:rPr>
              <a:t>ZU ERKENNEN?</a:t>
            </a:r>
          </a:p>
        </p:txBody>
      </p:sp>
      <p:sp>
        <p:nvSpPr>
          <p:cNvPr id="3" name="Content Placeholder 2">
            <a:extLst>
              <a:ext uri="{FF2B5EF4-FFF2-40B4-BE49-F238E27FC236}">
                <a16:creationId xmlns:a16="http://schemas.microsoft.com/office/drawing/2014/main" id="{C229EE51-D383-494E-8660-C2879E828604}"/>
              </a:ext>
            </a:extLst>
          </p:cNvPr>
          <p:cNvSpPr>
            <a:spLocks noGrp="1"/>
          </p:cNvSpPr>
          <p:nvPr>
            <p:ph idx="1"/>
          </p:nvPr>
        </p:nvSpPr>
        <p:spPr>
          <a:xfrm>
            <a:off x="2220685" y="3640781"/>
            <a:ext cx="5839097" cy="1763735"/>
          </a:xfrm>
        </p:spPr>
        <p:txBody>
          <a:bodyPr>
            <a:normAutofit lnSpcReduction="10000"/>
          </a:bodyPr>
          <a:lstStyle/>
          <a:p>
            <a:pPr marL="0" indent="0" algn="ctr">
              <a:lnSpc>
                <a:spcPct val="100000"/>
              </a:lnSpc>
              <a:buNone/>
            </a:pPr>
            <a:r>
              <a:rPr lang="de-DE" dirty="0">
                <a:solidFill>
                  <a:srgbClr val="002060"/>
                </a:solidFill>
              </a:rPr>
              <a:t>Seelische Gewalt kann schwer zu erkennen sein, weil sie unauffällig ist und die Täter oft die Opfer </a:t>
            </a:r>
            <a:br>
              <a:rPr lang="de-DE" dirty="0">
                <a:solidFill>
                  <a:srgbClr val="002060"/>
                </a:solidFill>
              </a:rPr>
            </a:br>
            <a:r>
              <a:rPr lang="de-DE" dirty="0">
                <a:solidFill>
                  <a:srgbClr val="002060"/>
                </a:solidFill>
              </a:rPr>
              <a:t>als Schuldige darstellen.  </a:t>
            </a:r>
          </a:p>
        </p:txBody>
      </p:sp>
    </p:spTree>
    <p:extLst>
      <p:ext uri="{BB962C8B-B14F-4D97-AF65-F5344CB8AC3E}">
        <p14:creationId xmlns:p14="http://schemas.microsoft.com/office/powerpoint/2010/main" val="54642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904525F4-2E0A-924F-BD0E-6F34D7C8CD91}"/>
              </a:ext>
            </a:extLst>
          </p:cNvPr>
          <p:cNvSpPr>
            <a:spLocks noGrp="1"/>
          </p:cNvSpPr>
          <p:nvPr>
            <p:ph type="title"/>
          </p:nvPr>
        </p:nvSpPr>
        <p:spPr>
          <a:xfrm>
            <a:off x="378823" y="433365"/>
            <a:ext cx="10865795" cy="1325563"/>
          </a:xfrm>
        </p:spPr>
        <p:txBody>
          <a:bodyPr>
            <a:normAutofit/>
          </a:bodyPr>
          <a:lstStyle/>
          <a:p>
            <a:r>
              <a:rPr lang="de-DE" sz="4000" b="1" dirty="0">
                <a:solidFill>
                  <a:srgbClr val="002060"/>
                </a:solidFill>
                <a:latin typeface="Avenir Next" panose="020B0503020202020204" pitchFamily="34" charset="0"/>
              </a:rPr>
              <a:t>DIE PERSÖNLICHKEITSMERKMALE </a:t>
            </a:r>
            <a:r>
              <a:rPr lang="de-DE" sz="4000" dirty="0">
                <a:latin typeface="Avenir Next" panose="020B0503020202020204" pitchFamily="34" charset="0"/>
              </a:rPr>
              <a:t>DES TÄTERS</a:t>
            </a:r>
            <a:r>
              <a:rPr lang="de-DE" sz="4000" dirty="0">
                <a:effectLst/>
                <a:latin typeface="Avenir Next" panose="020B0503020202020204" pitchFamily="34" charset="0"/>
              </a:rPr>
              <a:t> </a:t>
            </a:r>
            <a:endParaRPr lang="de-DE"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9F01BF5-DEBD-1141-AAEB-C56F722018D3}"/>
              </a:ext>
            </a:extLst>
          </p:cNvPr>
          <p:cNvSpPr>
            <a:spLocks noGrp="1"/>
          </p:cNvSpPr>
          <p:nvPr>
            <p:ph idx="1"/>
          </p:nvPr>
        </p:nvSpPr>
        <p:spPr>
          <a:xfrm>
            <a:off x="992777" y="2357889"/>
            <a:ext cx="8506067" cy="3324453"/>
          </a:xfrm>
        </p:spPr>
        <p:txBody>
          <a:bodyPr>
            <a:noAutofit/>
          </a:bodyPr>
          <a:lstStyle/>
          <a:p>
            <a:pPr marL="0" indent="0" algn="ctr">
              <a:lnSpc>
                <a:spcPct val="150000"/>
              </a:lnSpc>
              <a:buNone/>
            </a:pPr>
            <a:r>
              <a:rPr lang="de-DE" b="1" dirty="0">
                <a:solidFill>
                  <a:srgbClr val="002060"/>
                </a:solidFill>
              </a:rPr>
              <a:t>Täter wollen üblicherweise kontrollieren und herrschen</a:t>
            </a:r>
            <a:r>
              <a:rPr lang="de-DE" dirty="0">
                <a:solidFill>
                  <a:srgbClr val="002060"/>
                </a:solidFill>
              </a:rPr>
              <a:t>. Um ihr Ziel zu erreichen, setzen sie verbale Gewalt ein. Sie sind selbstbezogen, ungeduldig, uneinsichtig, gefühllos, nachtragend, haben kein Mitgefühl und zeigen sich oft eifersüchtig, misstrauisch und verschlossen . </a:t>
            </a:r>
          </a:p>
        </p:txBody>
      </p:sp>
    </p:spTree>
    <p:extLst>
      <p:ext uri="{BB962C8B-B14F-4D97-AF65-F5344CB8AC3E}">
        <p14:creationId xmlns:p14="http://schemas.microsoft.com/office/powerpoint/2010/main" val="66393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37141FF-1AEE-6643-B720-D0C2E84D8EF3}"/>
              </a:ext>
            </a:extLst>
          </p:cNvPr>
          <p:cNvSpPr>
            <a:spLocks noGrp="1"/>
          </p:cNvSpPr>
          <p:nvPr>
            <p:ph type="title"/>
          </p:nvPr>
        </p:nvSpPr>
        <p:spPr>
          <a:xfrm>
            <a:off x="128514" y="624436"/>
            <a:ext cx="10167881" cy="1313550"/>
          </a:xfrm>
        </p:spPr>
        <p:txBody>
          <a:bodyPr>
            <a:normAutofit/>
          </a:bodyPr>
          <a:lstStyle/>
          <a:p>
            <a:pPr algn="ctr"/>
            <a:r>
              <a:rPr lang="de-DE" sz="4000" dirty="0">
                <a:latin typeface="Avenir Next" panose="020B0503020202020204" pitchFamily="34" charset="0"/>
              </a:rPr>
              <a:t>MERKMALE DES</a:t>
            </a:r>
            <a:br>
              <a:rPr lang="de-DE" sz="4000" dirty="0">
                <a:latin typeface="Avenir Next" panose="020B0503020202020204" pitchFamily="34" charset="0"/>
              </a:rPr>
            </a:br>
            <a:r>
              <a:rPr lang="de-DE" sz="4000" b="1" dirty="0">
                <a:solidFill>
                  <a:srgbClr val="002060"/>
                </a:solidFill>
                <a:latin typeface="Avenir Next" panose="020B0503020202020204" pitchFamily="34" charset="0"/>
              </a:rPr>
              <a:t>TÄTERS</a:t>
            </a:r>
          </a:p>
        </p:txBody>
      </p:sp>
      <p:sp>
        <p:nvSpPr>
          <p:cNvPr id="3" name="Content Placeholder 2">
            <a:extLst>
              <a:ext uri="{FF2B5EF4-FFF2-40B4-BE49-F238E27FC236}">
                <a16:creationId xmlns:a16="http://schemas.microsoft.com/office/drawing/2014/main" id="{932B4D20-8A94-7043-8CD2-32AD064D43AD}"/>
              </a:ext>
            </a:extLst>
          </p:cNvPr>
          <p:cNvSpPr>
            <a:spLocks noGrp="1"/>
          </p:cNvSpPr>
          <p:nvPr>
            <p:ph idx="1"/>
          </p:nvPr>
        </p:nvSpPr>
        <p:spPr>
          <a:xfrm>
            <a:off x="688071" y="2371536"/>
            <a:ext cx="9318077" cy="3674424"/>
          </a:xfrm>
        </p:spPr>
        <p:txBody>
          <a:bodyPr>
            <a:normAutofit/>
          </a:bodyPr>
          <a:lstStyle/>
          <a:p>
            <a:pPr lvl="0" fontAlgn="base">
              <a:lnSpc>
                <a:spcPct val="100000"/>
              </a:lnSpc>
            </a:pPr>
            <a:r>
              <a:rPr lang="de-DE" b="1" dirty="0">
                <a:solidFill>
                  <a:srgbClr val="002060"/>
                </a:solidFill>
              </a:rPr>
              <a:t>Der fordernde Mann</a:t>
            </a:r>
            <a:r>
              <a:rPr lang="de-DE" dirty="0"/>
              <a:t> ist sehr dominant, leicht erzürnt, außerordentlich kritisch und überschätzt oft seine Beteiligung am Haushalt.</a:t>
            </a:r>
          </a:p>
          <a:p>
            <a:pPr lvl="0" fontAlgn="base">
              <a:lnSpc>
                <a:spcPct val="100000"/>
              </a:lnSpc>
            </a:pPr>
            <a:r>
              <a:rPr lang="de-DE" b="1" dirty="0">
                <a:solidFill>
                  <a:srgbClr val="002060"/>
                </a:solidFill>
              </a:rPr>
              <a:t>Der Rechthaberische</a:t>
            </a:r>
            <a:r>
              <a:rPr lang="de-DE" dirty="0"/>
              <a:t> sieht seine Meinung als höchste Autorität an und schätzt die Gefühle seiner Partnerin gering.  </a:t>
            </a:r>
          </a:p>
          <a:p>
            <a:pPr lvl="0" fontAlgn="base">
              <a:lnSpc>
                <a:spcPct val="100000"/>
              </a:lnSpc>
            </a:pPr>
            <a:r>
              <a:rPr lang="de-DE" b="1" dirty="0">
                <a:solidFill>
                  <a:srgbClr val="002060"/>
                </a:solidFill>
              </a:rPr>
              <a:t>Der unauffällige Folterer</a:t>
            </a:r>
            <a:r>
              <a:rPr lang="de-DE" dirty="0"/>
              <a:t> schafft es, seine Partnerin verbal anzugreifen, ohne zu brüllen oder seine Stimme zu erheben. </a:t>
            </a:r>
          </a:p>
        </p:txBody>
      </p:sp>
    </p:spTree>
    <p:extLst>
      <p:ext uri="{BB962C8B-B14F-4D97-AF65-F5344CB8AC3E}">
        <p14:creationId xmlns:p14="http://schemas.microsoft.com/office/powerpoint/2010/main" val="652013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de-DE" sz="4000" dirty="0">
                <a:latin typeface="Avenir Next" panose="020B0503020202020204" pitchFamily="34" charset="0"/>
              </a:rPr>
              <a:t>MERKMALE DER</a:t>
            </a:r>
            <a:br>
              <a:rPr lang="de-DE" sz="4000" dirty="0">
                <a:latin typeface="Avenir Next" panose="020B0503020202020204" pitchFamily="34" charset="0"/>
              </a:rPr>
            </a:br>
            <a:r>
              <a:rPr lang="de-DE" sz="4000" b="1" dirty="0">
                <a:solidFill>
                  <a:srgbClr val="002060"/>
                </a:solidFill>
                <a:latin typeface="Avenir Next" panose="020B0503020202020204" pitchFamily="34" charset="0"/>
              </a:rPr>
              <a:t>TÄTERIN </a:t>
            </a:r>
            <a:br>
              <a:rPr lang="de-DE" sz="4000" dirty="0">
                <a:latin typeface="Avenir Next" panose="020B0503020202020204" pitchFamily="34" charset="0"/>
              </a:rPr>
            </a:br>
            <a:endParaRPr lang="de-DE"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41069CC7-283F-514A-BB65-1B9FAFE80E79}"/>
              </a:ext>
            </a:extLst>
          </p:cNvPr>
          <p:cNvSpPr>
            <a:spLocks noGrp="1"/>
          </p:cNvSpPr>
          <p:nvPr>
            <p:ph idx="1"/>
          </p:nvPr>
        </p:nvSpPr>
        <p:spPr>
          <a:xfrm>
            <a:off x="1452352" y="2439778"/>
            <a:ext cx="8387687" cy="3723027"/>
          </a:xfrm>
        </p:spPr>
        <p:txBody>
          <a:bodyPr>
            <a:normAutofit/>
          </a:bodyPr>
          <a:lstStyle/>
          <a:p>
            <a:pPr fontAlgn="base">
              <a:lnSpc>
                <a:spcPct val="100000"/>
              </a:lnSpc>
            </a:pPr>
            <a:r>
              <a:rPr lang="de-DE" b="1" dirty="0">
                <a:solidFill>
                  <a:srgbClr val="002060"/>
                </a:solidFill>
              </a:rPr>
              <a:t>Sie wurde als Kind missbraucht</a:t>
            </a:r>
            <a:r>
              <a:rPr lang="de-DE" dirty="0"/>
              <a:t>, hat es in ihrer eigenen Familie erlebt oder wurde von einem früheren Partner mit seelischer Gewalt konfrontiert.</a:t>
            </a:r>
          </a:p>
          <a:p>
            <a:pPr lvl="0" fontAlgn="base">
              <a:lnSpc>
                <a:spcPct val="100000"/>
              </a:lnSpc>
            </a:pPr>
            <a:r>
              <a:rPr lang="de-DE" b="1" dirty="0">
                <a:solidFill>
                  <a:srgbClr val="002060"/>
                </a:solidFill>
              </a:rPr>
              <a:t>Sie hat ein geringes Selbstwertgefühl.</a:t>
            </a:r>
          </a:p>
          <a:p>
            <a:pPr lvl="0" fontAlgn="base">
              <a:lnSpc>
                <a:spcPct val="100000"/>
              </a:lnSpc>
            </a:pPr>
            <a:r>
              <a:rPr lang="de-DE" b="1" dirty="0">
                <a:solidFill>
                  <a:srgbClr val="002060"/>
                </a:solidFill>
              </a:rPr>
              <a:t>Sie ist schnell aufbrausend</a:t>
            </a:r>
            <a:r>
              <a:rPr lang="de-DE" dirty="0"/>
              <a:t>, schon kleine Ärgernisse und Auseinandersetzungen genügen.</a:t>
            </a:r>
          </a:p>
          <a:p>
            <a:pPr marL="0" indent="0" fontAlgn="base">
              <a:lnSpc>
                <a:spcPct val="100000"/>
              </a:lnSpc>
              <a:buNone/>
            </a:pPr>
            <a:r>
              <a:rPr lang="de-DE" dirty="0"/>
              <a:t> </a:t>
            </a:r>
          </a:p>
          <a:p>
            <a:pPr>
              <a:lnSpc>
                <a:spcPct val="100000"/>
              </a:lnSpc>
            </a:pPr>
            <a:endParaRPr lang="de-DE" dirty="0"/>
          </a:p>
        </p:txBody>
      </p:sp>
    </p:spTree>
    <p:extLst>
      <p:ext uri="{BB962C8B-B14F-4D97-AF65-F5344CB8AC3E}">
        <p14:creationId xmlns:p14="http://schemas.microsoft.com/office/powerpoint/2010/main" val="47858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id="{B09A59A2-28D4-6D44-984A-DF55B7AEB3B7}"/>
              </a:ext>
            </a:extLst>
          </p:cNvPr>
          <p:cNvSpPr>
            <a:spLocks noGrp="1"/>
          </p:cNvSpPr>
          <p:nvPr>
            <p:ph idx="1"/>
          </p:nvPr>
        </p:nvSpPr>
        <p:spPr>
          <a:xfrm>
            <a:off x="415118" y="2084937"/>
            <a:ext cx="9738816" cy="3606184"/>
          </a:xfrm>
        </p:spPr>
        <p:txBody>
          <a:bodyPr>
            <a:normAutofit/>
          </a:bodyPr>
          <a:lstStyle/>
          <a:p>
            <a:pPr lvl="0" fontAlgn="base"/>
            <a:r>
              <a:rPr lang="de-DE" b="1" dirty="0">
                <a:solidFill>
                  <a:srgbClr val="002060"/>
                </a:solidFill>
              </a:rPr>
              <a:t>Ihr Überlegenheitsgefühl beruht auf der Zustimmung ihres Partners </a:t>
            </a:r>
            <a:r>
              <a:rPr lang="de-DE" dirty="0"/>
              <a:t>und seiner Unterwerfung unter ihren Willen.  </a:t>
            </a:r>
          </a:p>
          <a:p>
            <a:pPr lvl="0" fontAlgn="base"/>
            <a:r>
              <a:rPr lang="de-DE" b="1" dirty="0">
                <a:solidFill>
                  <a:srgbClr val="002060"/>
                </a:solidFill>
              </a:rPr>
              <a:t>Sie hegt fixe Erwartungen und Fantasien über Ehe</a:t>
            </a:r>
            <a:r>
              <a:rPr lang="de-DE" dirty="0"/>
              <a:t>, Partnerschaft oder Männer und will diese nicht aufgeben.</a:t>
            </a:r>
          </a:p>
          <a:p>
            <a:pPr lvl="0" fontAlgn="base"/>
            <a:r>
              <a:rPr lang="de-DE" b="1" dirty="0">
                <a:solidFill>
                  <a:srgbClr val="002060"/>
                </a:solidFill>
              </a:rPr>
              <a:t>Sie schiebt die Schuld für alle Schwierigkeiten in der Beziehung auf ihren Partner</a:t>
            </a:r>
            <a:r>
              <a:rPr lang="de-DE" dirty="0"/>
              <a:t>. Sie würde nicht zornig werden,  wenn er nur ihren Erwartungen entsprechen würde.</a:t>
            </a:r>
          </a:p>
          <a:p>
            <a:pPr marL="0" indent="0" fontAlgn="base">
              <a:buNone/>
            </a:pPr>
            <a:r>
              <a:rPr lang="de-DE" dirty="0"/>
              <a:t> </a:t>
            </a:r>
          </a:p>
          <a:p>
            <a:endParaRPr lang="de-DE" dirty="0"/>
          </a:p>
        </p:txBody>
      </p:sp>
    </p:spTree>
    <p:extLst>
      <p:ext uri="{BB962C8B-B14F-4D97-AF65-F5344CB8AC3E}">
        <p14:creationId xmlns:p14="http://schemas.microsoft.com/office/powerpoint/2010/main" val="85000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4436</Words>
  <Application>Microsoft Office PowerPoint</Application>
  <PresentationFormat>Breitbild</PresentationFormat>
  <Paragraphs>339</Paragraphs>
  <Slides>30</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Arial</vt:lpstr>
      <vt:lpstr>Avenir Next</vt:lpstr>
      <vt:lpstr>Calibri</vt:lpstr>
      <vt:lpstr>Calibri Light</vt:lpstr>
      <vt:lpstr>SignPainter HouseScript</vt:lpstr>
      <vt:lpstr>Wingdings</vt:lpstr>
      <vt:lpstr>Office Theme</vt:lpstr>
      <vt:lpstr>Seelische Gewalt:  WAS KÖNNEN WIR TUN? </vt:lpstr>
      <vt:lpstr> MARIAS GESCHICHTE </vt:lpstr>
      <vt:lpstr>  FRAGEN ZUR DISKUSSION </vt:lpstr>
      <vt:lpstr>PowerPoint-Präsentation</vt:lpstr>
      <vt:lpstr>WARUM FÄLLT ES SCHWER, SEELISCHE GEWALT ZU ERKENNEN?</vt:lpstr>
      <vt:lpstr>DIE PERSÖNLICHKEITSMERKMALE DES TÄTERS </vt:lpstr>
      <vt:lpstr>MERKMALE DES TÄTERS</vt:lpstr>
      <vt:lpstr>MERKMALE DER TÄTERIN  </vt:lpstr>
      <vt:lpstr>PowerPoint-Präsentation</vt:lpstr>
      <vt:lpstr>PowerPoint-Präsentation</vt:lpstr>
      <vt:lpstr>PowerPoint-Präsentation</vt:lpstr>
      <vt:lpstr>PowerPoint-Präsentation</vt:lpstr>
      <vt:lpstr>    AUF WELCHE WEISE WIRD SEELISCHE GEWALT AUSGEÜBT?     </vt:lpstr>
      <vt:lpstr>1. SEELISCHER MISSBRAUCH DURCH WORTE </vt:lpstr>
      <vt:lpstr>PowerPoint-Präsentation</vt:lpstr>
      <vt:lpstr> 2. SEELISCHER MISSBRAUCH DURCH TATEN </vt:lpstr>
      <vt:lpstr>PowerPoint-Präsentation</vt:lpstr>
      <vt:lpstr>PowerPoint-Präsentation</vt:lpstr>
      <vt:lpstr>3. SEELISCHER MISSBRAUCH DURCH GLEICHGÜLTIGKEIT </vt:lpstr>
      <vt:lpstr>WAS SIND DIE FOLGEN SEELISCHER GEWALT? </vt:lpstr>
      <vt:lpstr>PowerPoint-Präsentation</vt:lpstr>
      <vt:lpstr> WIE KANN MAN SEINE  PERSÖNLICHE LAGE EINSCHÄTZEN? </vt:lpstr>
      <vt:lpstr>PowerPoint-Präsentation</vt:lpstr>
      <vt:lpstr>PowerPoint-Präsentation</vt:lpstr>
      <vt:lpstr>WIE SOLLTE EIN CHRIST REAGIEREN, WENN ER VON SEELISCHEM MISSBRAUCH ERFÄHRT? </vt:lpstr>
      <vt:lpstr>FOLGENDE RATSCHLÄGE  HABEN SICH IN DIESER SITUATION BEWÄHRT:  </vt:lpstr>
      <vt:lpstr>PowerPoint-Präsentation</vt:lpstr>
      <vt:lpstr>ABSCHLIESSENDE FRAGEN </vt:lpstr>
      <vt:lpstr>Ratschläge von Ellen g. White  für paare in beziehungskrisen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dc:title>
  <dc:creator>Arrais, Raquel</dc:creator>
  <cp:lastModifiedBy>Georg Egervari</cp:lastModifiedBy>
  <cp:revision>102</cp:revision>
  <dcterms:created xsi:type="dcterms:W3CDTF">2018-03-20T17:45:42Z</dcterms:created>
  <dcterms:modified xsi:type="dcterms:W3CDTF">2018-05-07T10:04:05Z</dcterms:modified>
</cp:coreProperties>
</file>